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5"/>
  </p:sldMasterIdLst>
  <p:notesMasterIdLst>
    <p:notesMasterId r:id="rId19"/>
  </p:notesMasterIdLst>
  <p:sldIdLst>
    <p:sldId id="273" r:id="rId6"/>
    <p:sldId id="274" r:id="rId7"/>
    <p:sldId id="266" r:id="rId8"/>
    <p:sldId id="275" r:id="rId9"/>
    <p:sldId id="276" r:id="rId10"/>
    <p:sldId id="277" r:id="rId11"/>
    <p:sldId id="278" r:id="rId12"/>
    <p:sldId id="282" r:id="rId13"/>
    <p:sldId id="279" r:id="rId14"/>
    <p:sldId id="280" r:id="rId15"/>
    <p:sldId id="281" r:id="rId16"/>
    <p:sldId id="283" r:id="rId17"/>
    <p:sldId id="284" r:id="rId18"/>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p15:clr>
            <a:srgbClr val="A4A3A4"/>
          </p15:clr>
        </p15:guide>
        <p15:guide id="3" orient="horz" pos="1071">
          <p15:clr>
            <a:srgbClr val="A4A3A4"/>
          </p15:clr>
        </p15:guide>
        <p15:guide id="4" orient="horz" pos="1253">
          <p15:clr>
            <a:srgbClr val="A4A3A4"/>
          </p15:clr>
        </p15:guide>
        <p15:guide id="5" orient="horz" pos="4270">
          <p15:clr>
            <a:srgbClr val="A4A3A4"/>
          </p15:clr>
        </p15:guide>
        <p15:guide id="6" orient="horz" pos="935">
          <p15:clr>
            <a:srgbClr val="A4A3A4"/>
          </p15:clr>
        </p15:guide>
        <p15:guide id="7" orient="horz" pos="2523">
          <p15:clr>
            <a:srgbClr val="A4A3A4"/>
          </p15:clr>
        </p15:guide>
        <p15:guide id="8" orient="horz" pos="1661">
          <p15:clr>
            <a:srgbClr val="A4A3A4"/>
          </p15:clr>
        </p15:guide>
        <p15:guide id="9" orient="horz" pos="4065">
          <p15:clr>
            <a:srgbClr val="A4A3A4"/>
          </p15:clr>
        </p15:guide>
        <p15:guide id="10" pos="204">
          <p15:clr>
            <a:srgbClr val="A4A3A4"/>
          </p15:clr>
        </p15:guide>
        <p15:guide id="11" pos="5556">
          <p15:clr>
            <a:srgbClr val="A4A3A4"/>
          </p15:clr>
        </p15:guide>
        <p15:guide id="12" pos="2880">
          <p15:clr>
            <a:srgbClr val="A4A3A4"/>
          </p15:clr>
        </p15:guide>
        <p15:guide id="13" pos="4332" userDrawn="1">
          <p15:clr>
            <a:srgbClr val="A4A3A4"/>
          </p15:clr>
        </p15:guide>
        <p15:guide id="14" pos="5692">
          <p15:clr>
            <a:srgbClr val="A4A3A4"/>
          </p15:clr>
        </p15:guide>
        <p15:guide id="15" pos="43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D2F0"/>
    <a:srgbClr val="0091A5"/>
    <a:srgbClr val="3C3C41"/>
    <a:srgbClr val="005541"/>
    <a:srgbClr val="2D962D"/>
    <a:srgbClr val="9595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2700" autoAdjust="0"/>
  </p:normalViewPr>
  <p:slideViewPr>
    <p:cSldViewPr>
      <p:cViewPr varScale="1">
        <p:scale>
          <a:sx n="56" d="100"/>
          <a:sy n="56" d="100"/>
        </p:scale>
        <p:origin x="1428" y="72"/>
      </p:cViewPr>
      <p:guideLst>
        <p:guide orient="horz" pos="2160"/>
        <p:guide orient="horz" pos="300"/>
        <p:guide orient="horz" pos="1071"/>
        <p:guide orient="horz" pos="1253"/>
        <p:guide orient="horz" pos="4270"/>
        <p:guide orient="horz" pos="935"/>
        <p:guide orient="horz" pos="2523"/>
        <p:guide orient="horz" pos="1661"/>
        <p:guide orient="horz" pos="4065"/>
        <p:guide pos="204"/>
        <p:guide pos="5556"/>
        <p:guide pos="2880"/>
        <p:guide pos="4332"/>
        <p:guide pos="5692"/>
        <p:guide pos="439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19158BCB-96AE-480E-B950-B38D6A9DA677}" type="datetimeFigureOut">
              <a:rPr lang="en-GB" smtClean="0"/>
              <a:t>10/09/2018</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9F36E6A4-55B7-42F1-9F58-6BBDBC7E90C5}" type="slidenum">
              <a:rPr lang="en-GB" smtClean="0"/>
              <a:t>‹#›</a:t>
            </a:fld>
            <a:endParaRPr lang="en-GB"/>
          </a:p>
        </p:txBody>
      </p:sp>
    </p:spTree>
    <p:extLst>
      <p:ext uri="{BB962C8B-B14F-4D97-AF65-F5344CB8AC3E}">
        <p14:creationId xmlns:p14="http://schemas.microsoft.com/office/powerpoint/2010/main" val="290862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250825"/>
            <a:ext cx="4440237" cy="3328988"/>
          </a:xfrm>
        </p:spPr>
      </p:sp>
      <p:sp>
        <p:nvSpPr>
          <p:cNvPr id="3" name="Notes Placeholder 2"/>
          <p:cNvSpPr>
            <a:spLocks noGrp="1"/>
          </p:cNvSpPr>
          <p:nvPr>
            <p:ph type="body" idx="1"/>
          </p:nvPr>
        </p:nvSpPr>
        <p:spPr>
          <a:xfrm>
            <a:off x="612617" y="3688984"/>
            <a:ext cx="5388610" cy="3884861"/>
          </a:xfrm>
        </p:spPr>
        <p:txBody>
          <a:bodyPr/>
          <a:lstStyle/>
          <a:p>
            <a:endParaRPr lang="en-GB" sz="1000" b="0" kern="1200" dirty="0">
              <a:solidFill>
                <a:schemeClr val="tx1"/>
              </a:solidFill>
              <a:effectLst/>
              <a:latin typeface="Arial" panose="020B0604020202020204" pitchFamily="34" charset="0"/>
              <a:cs typeface="Arial" panose="020B0604020202020204" pitchFamily="34" charset="0"/>
            </a:endParaRPr>
          </a:p>
          <a:p>
            <a:endParaRPr lang="en-GB" sz="1000" b="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latin typeface="Arial" panose="020B0604020202020204" pitchFamily="34" charset="0"/>
              <a:cs typeface="Arial" panose="020B0604020202020204" pitchFamily="34" charset="0"/>
            </a:endParaRPr>
          </a:p>
          <a:p>
            <a:endParaRPr lang="en-GB" sz="2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F36E6A4-55B7-42F1-9F58-6BBDBC7E90C5}" type="slidenum">
              <a:rPr lang="en-GB" smtClean="0"/>
              <a:t>1</a:t>
            </a:fld>
            <a:endParaRPr lang="en-GB" dirty="0"/>
          </a:p>
        </p:txBody>
      </p:sp>
    </p:spTree>
    <p:extLst>
      <p:ext uri="{BB962C8B-B14F-4D97-AF65-F5344CB8AC3E}">
        <p14:creationId xmlns:p14="http://schemas.microsoft.com/office/powerpoint/2010/main" val="4009647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Pests and Diseases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***What do your learners understand by the terms pests and diseases?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Pests and diseases that pose a lethal threat to oak trees include: Oak Processionary Moth</a:t>
            </a:r>
          </a:p>
          <a:p>
            <a:endParaRPr lang="en-GB" sz="1200" kern="1200" dirty="0">
              <a:solidFill>
                <a:schemeClr val="tx1"/>
              </a:solidFill>
              <a:effectLst/>
              <a:latin typeface="+mn-lt"/>
              <a:ea typeface="+mn-ea"/>
              <a:cs typeface="+mn-cs"/>
            </a:endParaRPr>
          </a:p>
          <a:p>
            <a:r>
              <a:rPr lang="en-GB" dirty="0"/>
              <a:t>Oak processionary moth was first introduced by accident to Britain in 2005. They almost exclusively live in and feed on oak trees, but they will feed on other trees if they run short of oak leaves to eat. The larvae or caterpillars of the Oak Processionary moth are a pest because they can be a hazard to oak trees as well as to human and animal health.</a:t>
            </a:r>
          </a:p>
          <a:p>
            <a:endParaRPr lang="en-GB" dirty="0"/>
          </a:p>
          <a:p>
            <a:r>
              <a:rPr lang="en-GB" dirty="0"/>
              <a:t>Oak Processionary moth caterpillars are most easily recognised by their distinctive habit of moving about in late spring and early summer in nose-to-tail processions, from which they derive their name.</a:t>
            </a:r>
          </a:p>
          <a:p>
            <a:endParaRPr lang="en-GB" dirty="0"/>
          </a:p>
          <a:p>
            <a:r>
              <a:rPr lang="en-GB" dirty="0"/>
              <a:t>The caterpillars build distinctive white, silken webbing nests on the trunks and branches of oak trees, but never among the leaves. They leave white, silken trails on the trunks and branches in early summer.</a:t>
            </a:r>
          </a:p>
          <a:p>
            <a:endParaRPr lang="en-GB" dirty="0"/>
          </a:p>
          <a:p>
            <a:r>
              <a:rPr lang="en-GB" dirty="0"/>
              <a:t>In large populations the caterpillars defoliate parts of oak trees. This leaves them vulnerable to attack by other pests and diseases and less able to withstand adverse environmental events such as drought and flood.</a:t>
            </a:r>
          </a:p>
          <a:p>
            <a:endParaRPr lang="en-GB" dirty="0"/>
          </a:p>
          <a:p>
            <a:r>
              <a:rPr lang="en-GB" dirty="0"/>
              <a:t>People and animals can also suffer from the presence on Oak Processionary moth. The tiny hairs on the caterpillars contain an irritating substance. This can cause itching skin rashes and less commonly sore throats, breathing difficulties and eye problems. This can happen if people or animals come into contact with the nests or caterpillars through touch or if the hairs are blown on the wind.</a:t>
            </a:r>
          </a:p>
          <a:p>
            <a:endParaRPr lang="en-GB" dirty="0"/>
          </a:p>
          <a:p>
            <a:r>
              <a:rPr lang="en-GB" dirty="0"/>
              <a:t>Oak Processionary moth is a native of southern Europe where predators and environmental factors usually keep its numbers in check and minimise its impact. However, helped by movement of plants, its range has been expanding northwards over the past 20 years. Oak Processionary moth has yet to reach Wales, but is well established in London and the south east of England.</a:t>
            </a: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10</a:t>
            </a:fld>
            <a:endParaRPr lang="en-GB"/>
          </a:p>
        </p:txBody>
      </p:sp>
    </p:spTree>
    <p:extLst>
      <p:ext uri="{BB962C8B-B14F-4D97-AF65-F5344CB8AC3E}">
        <p14:creationId xmlns:p14="http://schemas.microsoft.com/office/powerpoint/2010/main" val="1645616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Acute Oak Decline </a:t>
            </a:r>
            <a:r>
              <a:rPr lang="en-GB" dirty="0"/>
              <a:t>affects both of Britain's native oak species, the pedunculate oak (</a:t>
            </a:r>
            <a:r>
              <a:rPr lang="en-GB" i="1" dirty="0"/>
              <a:t>Quercus </a:t>
            </a:r>
            <a:r>
              <a:rPr lang="en-GB" i="1" dirty="0" err="1"/>
              <a:t>robur</a:t>
            </a:r>
            <a:r>
              <a:rPr lang="en-GB" dirty="0"/>
              <a:t>) and sessile oak (</a:t>
            </a:r>
            <a:r>
              <a:rPr lang="en-GB" i="1" dirty="0"/>
              <a:t>Quercus </a:t>
            </a:r>
            <a:r>
              <a:rPr lang="en-GB" i="1" dirty="0" err="1"/>
              <a:t>petraea</a:t>
            </a:r>
            <a:r>
              <a:rPr lang="en-GB" dirty="0"/>
              <a:t>) as well as other species of oak. It tends to be mature oaks of more than 50 years old that are affected. </a:t>
            </a:r>
          </a:p>
          <a:p>
            <a:endParaRPr lang="en-GB" dirty="0"/>
          </a:p>
          <a:p>
            <a:r>
              <a:rPr lang="en-GB" dirty="0"/>
              <a:t>Acute oak decline can be seen as bleeding or oozing of dark fluid from small splits in the bark of tree stems.  A rapid decline of the oak tree is seen.  Affected trees can die within four or five years of symptoms first becoming visible.  </a:t>
            </a:r>
          </a:p>
          <a:p>
            <a:endParaRPr lang="en-GB" dirty="0"/>
          </a:p>
          <a:p>
            <a:r>
              <a:rPr lang="en-GB" b="1" dirty="0"/>
              <a:t>Powdery Mildew </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white, powdery, fungal coating on leaves (generally the top surface), stems, buds and occasionally flowers and fruits.  It initially appears as small, off-white patches on leaves, which then spread.  It can have significant impact as it reduces photosynthesis, and growth and can stress trees. But generally has limited impact in the UK but climate change it may or may not have increase it’s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dirty="0"/>
              <a:t>Scientists recently revealed an unlikely origin for the most common species of oak powdery mildew, </a:t>
            </a:r>
            <a:r>
              <a:rPr lang="en-GB" dirty="0" err="1"/>
              <a:t>Erysiphe</a:t>
            </a:r>
            <a:r>
              <a:rPr lang="en-GB" dirty="0"/>
              <a:t> </a:t>
            </a:r>
            <a:r>
              <a:rPr lang="en-GB" dirty="0" err="1"/>
              <a:t>alphitoides</a:t>
            </a:r>
            <a:r>
              <a:rPr lang="en-GB" dirty="0"/>
              <a:t> – found to be exactly genetically identical to </a:t>
            </a:r>
            <a:r>
              <a:rPr lang="en-GB" dirty="0" err="1"/>
              <a:t>Oidium</a:t>
            </a:r>
            <a:r>
              <a:rPr lang="en-GB" dirty="0"/>
              <a:t> </a:t>
            </a:r>
            <a:r>
              <a:rPr lang="en-GB" dirty="0" err="1"/>
              <a:t>mangiferae</a:t>
            </a:r>
            <a:r>
              <a:rPr lang="en-GB" dirty="0"/>
              <a:t>, a powdery mildew on mango. This suggests an origin for the species in tropical Asia and that somewhere along the line the species “jumped” to grow on oak, as well as mango! Oak powdery mildew may therefore be an early example of a plant disease brought in by international trade.</a:t>
            </a:r>
          </a:p>
          <a:p>
            <a:endParaRPr lang="en-GB" b="1" dirty="0"/>
          </a:p>
          <a:p>
            <a:endParaRPr lang="en-GB" b="1" dirty="0"/>
          </a:p>
        </p:txBody>
      </p:sp>
      <p:sp>
        <p:nvSpPr>
          <p:cNvPr id="4" name="Slide Number Placeholder 3"/>
          <p:cNvSpPr>
            <a:spLocks noGrp="1"/>
          </p:cNvSpPr>
          <p:nvPr>
            <p:ph type="sldNum" sz="quarter" idx="10"/>
          </p:nvPr>
        </p:nvSpPr>
        <p:spPr/>
        <p:txBody>
          <a:bodyPr/>
          <a:lstStyle/>
          <a:p>
            <a:fld id="{9F36E6A4-55B7-42F1-9F58-6BBDBC7E90C5}" type="slidenum">
              <a:rPr lang="en-GB" smtClean="0"/>
              <a:t>11</a:t>
            </a:fld>
            <a:endParaRPr lang="en-GB"/>
          </a:p>
        </p:txBody>
      </p:sp>
    </p:spTree>
    <p:extLst>
      <p:ext uri="{BB962C8B-B14F-4D97-AF65-F5344CB8AC3E}">
        <p14:creationId xmlns:p14="http://schemas.microsoft.com/office/powerpoint/2010/main" val="2062965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Human activity is a key factor in the spread of pests and diseases, being able to move them faster and over longer distances than natural means of spread can.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Visitors to the woodlands can play an important part in preventing the spread of pests and diseases.   We can unknowingly encounter infection as we walk through the woodland, this can be spread by the mud &amp; leaves that collect on our footwear or wheels.  Infection could be spread to the next place we visit if we do not clean our footwear and bikes before our next visit.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You can help reduce the spread of pests and diseases by carrying out simple cleaning tasks.  These will hopefully become second nature as you get used to arriving for each walk or bike ride with clean equipment.  You can also keep an eye out for any sightings of possible tree disease or pest and report to the Forestry Commission’s </a:t>
            </a:r>
            <a:r>
              <a:rPr lang="en-GB" sz="1200" b="0" i="0" u="none" strike="noStrike" kern="1200" baseline="0" dirty="0" err="1">
                <a:solidFill>
                  <a:schemeClr val="tx1"/>
                </a:solidFill>
                <a:latin typeface="+mn-lt"/>
                <a:ea typeface="+mn-ea"/>
                <a:cs typeface="+mn-cs"/>
              </a:rPr>
              <a:t>TreeAlert</a:t>
            </a:r>
            <a:r>
              <a:rPr lang="en-GB" sz="1200" b="0" i="0" u="none" strike="noStrike" kern="1200" baseline="0" dirty="0">
                <a:solidFill>
                  <a:schemeClr val="tx1"/>
                </a:solidFill>
                <a:latin typeface="+mn-lt"/>
                <a:ea typeface="+mn-ea"/>
                <a:cs typeface="+mn-cs"/>
              </a:rPr>
              <a:t> or through the </a:t>
            </a:r>
            <a:r>
              <a:rPr lang="en-GB" sz="1200" b="0" i="0" u="none" strike="noStrike" kern="1200" baseline="0" dirty="0" err="1">
                <a:solidFill>
                  <a:schemeClr val="tx1"/>
                </a:solidFill>
                <a:latin typeface="+mn-lt"/>
                <a:ea typeface="+mn-ea"/>
                <a:cs typeface="+mn-cs"/>
              </a:rPr>
              <a:t>ObservaTree</a:t>
            </a:r>
            <a:r>
              <a:rPr lang="en-GB" sz="1200" b="0" i="0" u="none" strike="noStrike" kern="1200" baseline="0" dirty="0">
                <a:solidFill>
                  <a:schemeClr val="tx1"/>
                </a:solidFill>
                <a:latin typeface="+mn-lt"/>
                <a:ea typeface="+mn-ea"/>
                <a:cs typeface="+mn-cs"/>
              </a:rPr>
              <a:t> website.  See slide 13 for webpages.</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Think feet </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Arrive in the woodland with clean boots or shoes. You’ll be sure you aren’t carrying tree pest or disease from your last walk in the countryside. </a:t>
            </a:r>
          </a:p>
          <a:p>
            <a:r>
              <a:rPr lang="en-GB" sz="1200" b="0" i="0" u="none" strike="noStrike" kern="1200" baseline="0" dirty="0">
                <a:solidFill>
                  <a:schemeClr val="tx1"/>
                </a:solidFill>
                <a:latin typeface="+mn-lt"/>
                <a:ea typeface="+mn-ea"/>
                <a:cs typeface="+mn-cs"/>
              </a:rPr>
              <a:t>After your visit, simply knock any mud and leaves from your footwear and wash any leftover mud off once you’re home. This will ensure you don’t accidentally move disease across the countryside. </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Think wheels </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Arriving in the woodland with clean bikes can help prevent the spread of tree diseases too. Brush off any loose dirt from your bike &amp; tyres before you leave the woodland. Once you’re home, wash any further mud or debris just to be thorough. Keeping your bike clean does more than keeping it looking good and working well.</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Think future </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Keeping it clean really is that simple. You may be wondering what real difference you can actually make - but if we all take small steps together now, we’re taking big steps toward keeping Wales’ woodlands and countryside beautiful for generations to come. </a:t>
            </a:r>
          </a:p>
        </p:txBody>
      </p:sp>
      <p:sp>
        <p:nvSpPr>
          <p:cNvPr id="4" name="Slide Number Placeholder 3"/>
          <p:cNvSpPr>
            <a:spLocks noGrp="1"/>
          </p:cNvSpPr>
          <p:nvPr>
            <p:ph type="sldNum" sz="quarter" idx="10"/>
          </p:nvPr>
        </p:nvSpPr>
        <p:spPr/>
        <p:txBody>
          <a:bodyPr/>
          <a:lstStyle/>
          <a:p>
            <a:fld id="{9F36E6A4-55B7-42F1-9F58-6BBDBC7E90C5}" type="slidenum">
              <a:rPr lang="en-GB" smtClean="0"/>
              <a:t>12</a:t>
            </a:fld>
            <a:endParaRPr lang="en-GB"/>
          </a:p>
        </p:txBody>
      </p:sp>
    </p:spTree>
    <p:extLst>
      <p:ext uri="{BB962C8B-B14F-4D97-AF65-F5344CB8AC3E}">
        <p14:creationId xmlns:p14="http://schemas.microsoft.com/office/powerpoint/2010/main" val="3441148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13</a:t>
            </a:fld>
            <a:endParaRPr lang="en-GB"/>
          </a:p>
        </p:txBody>
      </p:sp>
    </p:spTree>
    <p:extLst>
      <p:ext uri="{BB962C8B-B14F-4D97-AF65-F5344CB8AC3E}">
        <p14:creationId xmlns:p14="http://schemas.microsoft.com/office/powerpoint/2010/main" val="143305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Oak is the largest of our native broad-leaved trees and is regarded as ‘the King of the forest’.  There are approximately 600 global species of oak tree however there are only two native species of oak in Wales:</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Sessile oak: </a:t>
            </a:r>
            <a:r>
              <a:rPr lang="en-GB" sz="1200" i="1" kern="1200" dirty="0">
                <a:solidFill>
                  <a:schemeClr val="tx1"/>
                </a:solidFill>
                <a:effectLst/>
                <a:latin typeface="+mn-lt"/>
                <a:ea typeface="+mn-ea"/>
                <a:cs typeface="+mn-cs"/>
              </a:rPr>
              <a:t>Quercus </a:t>
            </a:r>
            <a:r>
              <a:rPr lang="en-GB" sz="1200" i="1" kern="1200" dirty="0" err="1">
                <a:solidFill>
                  <a:schemeClr val="tx1"/>
                </a:solidFill>
                <a:effectLst/>
                <a:latin typeface="+mn-lt"/>
                <a:ea typeface="+mn-ea"/>
                <a:cs typeface="+mn-cs"/>
              </a:rPr>
              <a:t>petraea</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Pedunculate oak: </a:t>
            </a:r>
            <a:r>
              <a:rPr lang="en-GB" sz="1200" i="1" kern="1200" dirty="0">
                <a:solidFill>
                  <a:schemeClr val="tx1"/>
                </a:solidFill>
                <a:effectLst/>
                <a:latin typeface="+mn-lt"/>
                <a:ea typeface="+mn-ea"/>
                <a:cs typeface="+mn-cs"/>
              </a:rPr>
              <a:t>Quercus </a:t>
            </a:r>
            <a:r>
              <a:rPr lang="en-GB" sz="1200" i="1" kern="1200" dirty="0" err="1">
                <a:solidFill>
                  <a:schemeClr val="tx1"/>
                </a:solidFill>
                <a:effectLst/>
                <a:latin typeface="+mn-lt"/>
                <a:ea typeface="+mn-ea"/>
                <a:cs typeface="+mn-cs"/>
              </a:rPr>
              <a:t>robur</a:t>
            </a:r>
            <a:r>
              <a:rPr lang="en-GB" sz="1200" kern="1200" dirty="0">
                <a:solidFill>
                  <a:schemeClr val="tx1"/>
                </a:solidFill>
                <a:effectLst/>
                <a:latin typeface="+mn-lt"/>
                <a:ea typeface="+mn-ea"/>
                <a:cs typeface="+mn-cs"/>
              </a:rPr>
              <a:t>.  Also known as the Common oak or English oak.</a:t>
            </a:r>
          </a:p>
          <a:p>
            <a:pPr lvl="0"/>
            <a:r>
              <a:rPr lang="en-GB" sz="1200" kern="1200" dirty="0">
                <a:solidFill>
                  <a:schemeClr val="tx1"/>
                </a:solidFill>
                <a:effectLst/>
                <a:latin typeface="+mn-lt"/>
                <a:ea typeface="+mn-ea"/>
                <a:cs typeface="+mn-cs"/>
              </a:rPr>
              <a:t>Oaks belong to the beech family (</a:t>
            </a:r>
            <a:r>
              <a:rPr lang="en-GB" sz="1200" i="1" kern="1200" dirty="0" err="1">
                <a:solidFill>
                  <a:schemeClr val="tx1"/>
                </a:solidFill>
                <a:effectLst/>
                <a:latin typeface="+mn-lt"/>
                <a:ea typeface="+mn-ea"/>
                <a:cs typeface="+mn-cs"/>
              </a:rPr>
              <a:t>Fagaceae</a:t>
            </a:r>
            <a:r>
              <a:rPr lang="en-GB" sz="1200" i="1"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2</a:t>
            </a:fld>
            <a:endParaRPr lang="en-GB"/>
          </a:p>
        </p:txBody>
      </p:sp>
    </p:spTree>
    <p:extLst>
      <p:ext uri="{BB962C8B-B14F-4D97-AF65-F5344CB8AC3E}">
        <p14:creationId xmlns:p14="http://schemas.microsoft.com/office/powerpoint/2010/main" val="3392884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***Ask learners to brainstorm the characteristics of an oak tree before revealing the answers.</a:t>
            </a:r>
          </a:p>
          <a:p>
            <a:endParaRPr lang="en-GB" b="1"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Deciduous trees, both species of oak are slow growing and demand a lot of light to grow.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Pedunculate oak prefers ‘better’ soils whilst Sessile oak can tolerate thin, poorer soil.</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Pedunculate oaks can tolerate flooding, sessile oaks cannot.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Both species dislike frost and exposure. </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F36E6A4-55B7-42F1-9F58-6BBDBC7E90C5}" type="slidenum">
              <a:rPr lang="en-GB" smtClean="0"/>
              <a:t>3</a:t>
            </a:fld>
            <a:endParaRPr lang="en-GB"/>
          </a:p>
        </p:txBody>
      </p:sp>
    </p:spTree>
    <p:extLst>
      <p:ext uri="{BB962C8B-B14F-4D97-AF65-F5344CB8AC3E}">
        <p14:creationId xmlns:p14="http://schemas.microsoft.com/office/powerpoint/2010/main" val="3806029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Oaks are sturdy and tall with large spreading branches producing substantial domed crowns, resulting in the trees being wider than they are tall. Both species can reach an average ultimate height of over 16 metres with some older trees recording a height of 40 metres and a circumference of 12 metres!</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Crown</a:t>
            </a:r>
            <a:r>
              <a:rPr lang="en-GB" sz="1200" kern="1200" dirty="0">
                <a:solidFill>
                  <a:schemeClr val="tx1"/>
                </a:solidFill>
                <a:effectLst/>
                <a:latin typeface="+mn-lt"/>
                <a:ea typeface="+mn-ea"/>
                <a:cs typeface="+mn-cs"/>
              </a:rPr>
              <a:t>: the upper part of the tree including the stem, branches and foliage.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New growth is characterised by clustered buds at the end of the twigs.  Composed of rusty-brown overlapping scales the buds protect the young undeveloped enclosed leaves from frost and cold.  When they emerge, the leaves are up to 12 cm. long, and are characteristically lobed, with pedunculate oak having three to five pairs of lobes on each side of its leaves.  Sessile leaves have five to eight lobes per side.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they emerge, the leaves are up to 12 cm. long, and are characteristically lobed, with pedunculate oak having three to five pairs of lobes on each side of its leaves.  Sessile leaves have five to eight lobes per side.</a:t>
            </a:r>
          </a:p>
          <a:p>
            <a:endParaRPr lang="en-GB" dirty="0"/>
          </a:p>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4</a:t>
            </a:fld>
            <a:endParaRPr lang="en-GB"/>
          </a:p>
        </p:txBody>
      </p:sp>
    </p:spTree>
    <p:extLst>
      <p:ext uri="{BB962C8B-B14F-4D97-AF65-F5344CB8AC3E}">
        <p14:creationId xmlns:p14="http://schemas.microsoft.com/office/powerpoint/2010/main" val="9859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acorn is the ripened seed of the oak tree and looks very much like an egg in a cup.   Young acorns are green, maturing to brown before they fall.</a:t>
            </a:r>
          </a:p>
          <a:p>
            <a:r>
              <a:rPr lang="en-GB"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On Pedunculate oaks the acorns are found on a stalk called a ‘peduncle’.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Unlike the Pedunculate oak, the acorn of a Sessile oak has almost no stalk.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heavy seed, acorns have large energy reserves enabling them to spend time getting firmly established and giving them a better chance of surviving to maturity.  Size does matter; larger acorns are believed to lead to larger saplings however it’s likely to be only an early competitive advantage with growth rates evening out as the trees mature and they are subject to fewer pressures e.g. frost, animal predators and competing plants.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Oak seeds are very reluctant to germinate in the shadow of their parents.  To germinate acorns, rely on being dispersed a sufficient distance from their parent tree by dispersal methods such as gravity, wind, birds and small mammals.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Jays play an important part in dispersing acorns and creating oak woodlands.  Jays eat acorns and can carry a number in their crop and one in the beak for several kilometres. This allows them to transport large and store the acorns it cannot eat by burying them to eat later.  In one autumn, they can bury as many as 4,600 acorns, and can remember their location.  When winter comes, it will remember exactly where most of them are.  Harsh weather and hungry predators, however, will take their share of jays resulting in some of stashed acorns being left to germinate.</a:t>
            </a: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Crop</a:t>
            </a:r>
            <a:r>
              <a:rPr lang="en-GB" sz="1200" kern="1200" dirty="0">
                <a:solidFill>
                  <a:schemeClr val="tx1"/>
                </a:solidFill>
                <a:effectLst/>
                <a:latin typeface="+mn-lt"/>
                <a:ea typeface="+mn-ea"/>
                <a:cs typeface="+mn-cs"/>
              </a:rPr>
              <a:t> - an expandable pouch in the Jay’s oesophagus (passage connecting the mouth with the stomach that temporarily holds food.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***Check out our:</a:t>
            </a:r>
          </a:p>
          <a:p>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‘Seed Dispersal Information Note’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‘Hide and Seed’ activity</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‘Seed Gym’ activity</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5</a:t>
            </a:fld>
            <a:endParaRPr lang="en-GB"/>
          </a:p>
        </p:txBody>
      </p:sp>
    </p:spTree>
    <p:extLst>
      <p:ext uri="{BB962C8B-B14F-4D97-AF65-F5344CB8AC3E}">
        <p14:creationId xmlns:p14="http://schemas.microsoft.com/office/powerpoint/2010/main" val="675148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Forest trees that have a lot of seed predators such as oak, have ‘mast years’, in which they produce a huge glut of seeds every few years.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During a mast year, oak trees can produce up to 90,000 acorns in a season to improve the chances of at least some of its seeds surviving.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Pedunculate oak trees have mast years every 3-4 years and Sessile oak every 4-5 years for.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Producing vast amounts of acorns does take a heavy toll on the tree’s resources however, it produces hardly any acorns the following year to give itself time to recover.  Seed produced between mast years is often poor, or absent altogether.  2017 was a mast year.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Both species of oak begin to produce seed between the ages of 35-50 with the most abundant production of seed occurring when the trees are 80-120 years old depending on site and climatic conditions.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every 100 acorns planted, approximately 80% will successfully germinate.  After a year’s growth the young saplings will reach a height of 10-20 cm.</a:t>
            </a:r>
          </a:p>
          <a:p>
            <a:endParaRPr lang="en-GB" dirty="0"/>
          </a:p>
          <a:p>
            <a:r>
              <a:rPr lang="en-GB" b="1" dirty="0"/>
              <a:t>***Check out our:</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‘Get set, Grow’ activity</a:t>
            </a:r>
          </a:p>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6</a:t>
            </a:fld>
            <a:endParaRPr lang="en-GB"/>
          </a:p>
        </p:txBody>
      </p:sp>
    </p:spTree>
    <p:extLst>
      <p:ext uri="{BB962C8B-B14F-4D97-AF65-F5344CB8AC3E}">
        <p14:creationId xmlns:p14="http://schemas.microsoft.com/office/powerpoint/2010/main" val="463920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****Ask the learners what they think the wildlife value of an oak tree is?  How many species of insect do they think one oak tree can support?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From the fresh leaves in the canopy to the leaf litter and dead wood on the forest floor the Oak provides a habitat for more organisms than any other tree species in the UK.  Because of its large size and long life, it plays an important role in forest ecosystems with many species adapted to live with it.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single tree can play host to up to 350 different species of insect supplying birds with an important food source.  In autumn, mammals such as badgers, grey squirrels and fallow deer take advantage of the falling acorns.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Holes and crevices in the tree bark and with a hollowing trunk can provide a nesting or roost site for bats and birds. The bottom of the trunk can be a good location for a hibernating hedgehog or a snake to lay its eggs.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****To learn more about </a:t>
            </a:r>
            <a:r>
              <a:rPr lang="en-GB" sz="1200" b="1" i="0" u="none" strike="noStrike" kern="1200" dirty="0">
                <a:solidFill>
                  <a:schemeClr val="tx1"/>
                </a:solidFill>
                <a:effectLst/>
                <a:latin typeface="+mn-lt"/>
                <a:ea typeface="+mn-ea"/>
                <a:cs typeface="+mn-cs"/>
              </a:rPr>
              <a:t>The Value of Different Tree Species for Invertebrates and Lichens visit: </a:t>
            </a:r>
            <a:r>
              <a:rPr lang="en-GB" sz="1200" b="1" kern="1200" dirty="0">
                <a:solidFill>
                  <a:schemeClr val="tx1"/>
                </a:solidFill>
                <a:effectLst/>
                <a:latin typeface="+mn-lt"/>
                <a:ea typeface="+mn-ea"/>
                <a:cs typeface="+mn-cs"/>
              </a:rPr>
              <a:t>www.countrysideinfo.co.uk/woodland_manage/tree_value.htm</a:t>
            </a:r>
          </a:p>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7</a:t>
            </a:fld>
            <a:endParaRPr lang="en-GB"/>
          </a:p>
        </p:txBody>
      </p:sp>
    </p:spTree>
    <p:extLst>
      <p:ext uri="{BB962C8B-B14F-4D97-AF65-F5344CB8AC3E}">
        <p14:creationId xmlns:p14="http://schemas.microsoft.com/office/powerpoint/2010/main" val="1804585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Folklore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oak tree features prominently European folklore and was sacred to many people, including the ancient Greeks, Romans and Celts.  Being prone to lightning strikes as they were often the tallest living feature in the landscape, the Oak was associated with the gods of thunder Zeus (Greek), Jupiter (Roman) and Dagda (Celtic).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Ancient druids </a:t>
            </a:r>
            <a:r>
              <a:rPr lang="en-GB" sz="1200" b="0" kern="1200" dirty="0">
                <a:solidFill>
                  <a:schemeClr val="tx1"/>
                </a:solidFill>
                <a:effectLst/>
                <a:latin typeface="+mn-lt"/>
                <a:ea typeface="+mn-ea"/>
                <a:cs typeface="+mn-cs"/>
              </a:rPr>
              <a:t>are believed to have practised their rituals in oak groves and ancient royalty are believed to have garlanded themselves with crowns of oak leaves.  Pictured: Gold crown of oak leaves (2nd century BC) from Taranto, Italy.</a:t>
            </a:r>
          </a:p>
          <a:p>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Couples would marry under the spreading branches of oak trees and the Yule Log, decorated for Christmas with holly and mistletoe, was traditionally cut from oak.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Acorns were considered charms to bring good luck and good health and were carried in people’s pockets.  More recently, the image of an oak tree has appeared on the reverse of the pound coin and the National Trust uses a sprig of oak leaves and acorns as its emblem.</a:t>
            </a:r>
          </a:p>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8</a:t>
            </a:fld>
            <a:endParaRPr lang="en-GB"/>
          </a:p>
        </p:txBody>
      </p:sp>
    </p:spTree>
    <p:extLst>
      <p:ext uri="{BB962C8B-B14F-4D97-AF65-F5344CB8AC3E}">
        <p14:creationId xmlns:p14="http://schemas.microsoft.com/office/powerpoint/2010/main" val="28792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kern="1200" dirty="0">
                <a:solidFill>
                  <a:schemeClr val="tx1"/>
                </a:solidFill>
                <a:effectLst/>
                <a:latin typeface="+mn-lt"/>
                <a:ea typeface="+mn-ea"/>
                <a:cs typeface="+mn-cs"/>
              </a:rPr>
              <a:t>***How many different uses of an oak tree can your learners think of?</a:t>
            </a:r>
          </a:p>
          <a:p>
            <a:pPr fontAlgn="base"/>
            <a:endParaRPr lang="en-GB" sz="1200" b="1"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The most prominent use of Oak is as a timber tree.  </a:t>
            </a:r>
          </a:p>
          <a:p>
            <a:pPr fontAlgn="base"/>
            <a:endParaRPr lang="en-GB" sz="120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GB" sz="1200" kern="1200" dirty="0">
                <a:solidFill>
                  <a:schemeClr val="tx1"/>
                </a:solidFill>
                <a:effectLst/>
                <a:latin typeface="+mn-lt"/>
                <a:ea typeface="+mn-ea"/>
                <a:cs typeface="+mn-cs"/>
              </a:rPr>
              <a:t>Producing one of the hardest, strongest and most durable timbers, however it takes up to 150 years before it’s timber is ready for use in construction.  Modern uses include veneers, furniture, interior and external joinery, flooring and fencing. </a:t>
            </a:r>
          </a:p>
          <a:p>
            <a:pPr marL="171450" indent="-171450" fontAlgn="base">
              <a:buFont typeface="Arial" panose="020B0604020202020204" pitchFamily="34" charset="0"/>
              <a:buChar char="•"/>
            </a:pPr>
            <a:r>
              <a:rPr lang="en-GB" sz="1200" kern="1200" dirty="0">
                <a:solidFill>
                  <a:schemeClr val="tx1"/>
                </a:solidFill>
                <a:effectLst/>
                <a:latin typeface="+mn-lt"/>
                <a:ea typeface="+mn-ea"/>
                <a:cs typeface="+mn-cs"/>
              </a:rPr>
              <a:t>A prized hardwood timber for thousands of years, the beams, panels and doors in many churches and cathedrals have been carefully carved from oak.  It remains a popular wood choice for architectural beams.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Like many other trees traditionally, small branches and twigs were used for firewood or charcoal making, fuelling local industry.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Oak sawdust was, and still is, used for smoking food e.g. salmon, kippers and bacon.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Traditionally, oak leaves, bark and acorns were believed to heal many medical complaints including kidney stones and diarrhoea.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Before wheat was grown as a commercial crop, acorns were collected and processed into flour for bread making.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Acorns can be roasted and ground to make a naturally caffeine free coffee.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Rich in tannin, Oak bark has been used to tan leather since Roman times and is still sold to the leather industry today.  It is also used to dye wool.</a:t>
            </a:r>
          </a:p>
          <a:p>
            <a:pPr fontAlgn="base"/>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Tannins</a:t>
            </a:r>
            <a:r>
              <a:rPr lang="en-GB" sz="1200" kern="1200" dirty="0">
                <a:solidFill>
                  <a:schemeClr val="tx1"/>
                </a:solidFill>
                <a:effectLst/>
                <a:latin typeface="+mn-lt"/>
                <a:ea typeface="+mn-ea"/>
                <a:cs typeface="+mn-cs"/>
              </a:rPr>
              <a:t> – Tannins are naturally occurring compounds that exist inside tree stems and leaves.</a:t>
            </a:r>
          </a:p>
          <a:p>
            <a:pPr fontAlgn="base"/>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9F36E6A4-55B7-42F1-9F58-6BBDBC7E90C5}" type="slidenum">
              <a:rPr lang="en-GB" smtClean="0"/>
              <a:t>9</a:t>
            </a:fld>
            <a:endParaRPr lang="en-GB"/>
          </a:p>
        </p:txBody>
      </p:sp>
    </p:spTree>
    <p:extLst>
      <p:ext uri="{BB962C8B-B14F-4D97-AF65-F5344CB8AC3E}">
        <p14:creationId xmlns:p14="http://schemas.microsoft.com/office/powerpoint/2010/main" val="1069327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SUPERGRAPHIC_FIN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365625"/>
            <a:ext cx="9144000" cy="2492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ctrTitle"/>
          </p:nvPr>
        </p:nvSpPr>
        <p:spPr>
          <a:xfrm>
            <a:off x="685800" y="1983358"/>
            <a:ext cx="7772400" cy="1470025"/>
          </a:xfrm>
        </p:spPr>
        <p:txBody>
          <a:bodyPr>
            <a:noAutofit/>
          </a:bodyPr>
          <a:lstStyle>
            <a:lvl1pPr algn="ctr">
              <a:defRPr/>
            </a:lvl1pPr>
          </a:lstStyle>
          <a:p>
            <a:r>
              <a:rPr lang="en-US"/>
              <a:t>Click to edit Master title style</a:t>
            </a:r>
            <a:endParaRPr lang="en-GB" dirty="0"/>
          </a:p>
        </p:txBody>
      </p:sp>
      <p:sp>
        <p:nvSpPr>
          <p:cNvPr id="3" name="Subtitle 2"/>
          <p:cNvSpPr>
            <a:spLocks noGrp="1"/>
          </p:cNvSpPr>
          <p:nvPr>
            <p:ph type="subTitle" idx="1"/>
          </p:nvPr>
        </p:nvSpPr>
        <p:spPr>
          <a:xfrm>
            <a:off x="1371600" y="3726557"/>
            <a:ext cx="6400800" cy="1752600"/>
          </a:xfrm>
        </p:spPr>
        <p:txBody>
          <a:bodyPr>
            <a:noAutofit/>
          </a:bodyPr>
          <a:lstStyle>
            <a:lvl1pPr marL="0" indent="0" algn="ctr">
              <a:buNone/>
              <a:defRPr>
                <a:solidFill>
                  <a:srgbClr val="0091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vert="horz" lIns="0" tIns="0" rIns="0" bIns="0" rtlCol="0" anchor="b" anchorCtr="0"/>
          <a:lstStyle>
            <a:lvl1pPr>
              <a:defRPr lang="en-GB" smtClean="0"/>
            </a:lvl1pPr>
          </a:lstStyle>
          <a:p>
            <a:pPr algn="r"/>
            <a:fld id="{95B698E4-0AB5-410A-A0CD-38C73D25D732}" type="datetime3">
              <a:rPr lang="en-GB" smtClean="0"/>
              <a:pPr algn="r"/>
              <a:t>10 September, 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vert="horz" lIns="0" tIns="0" rIns="0" bIns="0" rtlCol="0" anchor="b" anchorCtr="0"/>
          <a:lstStyle>
            <a:lvl1pPr>
              <a:defRPr lang="en-GB" smtClean="0"/>
            </a:lvl1pPr>
          </a:lstStyle>
          <a:p>
            <a:pPr algn="r"/>
            <a:fld id="{1EB79DAB-90E4-4F14-9B31-761BB9951B41}" type="slidenum">
              <a:rPr lang="en-GB" smtClean="0"/>
              <a:pPr algn="r"/>
              <a:t>‹#›</a:t>
            </a:fld>
            <a:endParaRPr lang="en-GB"/>
          </a:p>
        </p:txBody>
      </p:sp>
    </p:spTree>
    <p:extLst>
      <p:ext uri="{BB962C8B-B14F-4D97-AF65-F5344CB8AC3E}">
        <p14:creationId xmlns:p14="http://schemas.microsoft.com/office/powerpoint/2010/main" val="1159301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849" y="476249"/>
            <a:ext cx="6570663" cy="1223963"/>
          </a:xfrm>
        </p:spPr>
        <p:txBody>
          <a:bodyPr vert="horz" lIns="0" tIns="0" rIns="0" bIns="0" rtlCol="0" anchor="ctr">
            <a:noAutofit/>
          </a:bodyPr>
          <a:lstStyle>
            <a:lvl1pPr>
              <a:defRPr lang="en-GB"/>
            </a:lvl1pPr>
          </a:lstStyle>
          <a:p>
            <a:pPr lvl="0"/>
            <a:r>
              <a:rPr lang="en-US"/>
              <a:t>Click to edit Master title style</a:t>
            </a:r>
            <a:endParaRPr lang="en-GB" dirty="0"/>
          </a:p>
        </p:txBody>
      </p:sp>
      <p:sp>
        <p:nvSpPr>
          <p:cNvPr id="3" name="Picture Placeholder 2"/>
          <p:cNvSpPr>
            <a:spLocks noGrp="1"/>
          </p:cNvSpPr>
          <p:nvPr>
            <p:ph type="pic" idx="1"/>
          </p:nvPr>
        </p:nvSpPr>
        <p:spPr>
          <a:xfrm>
            <a:off x="323849" y="1989138"/>
            <a:ext cx="6570663" cy="4608214"/>
          </a:xfrm>
        </p:spPr>
        <p:txBody>
          <a:bodyPr>
            <a:noAutofit/>
          </a:bodyPr>
          <a:lstStyle>
            <a:lvl1pPr marL="0" indent="0" algn="l">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6980238" y="1989138"/>
            <a:ext cx="1839912" cy="4608214"/>
          </a:xfrm>
        </p:spPr>
        <p:txBody>
          <a:bodyPr>
            <a:noAutofit/>
          </a:bodyPr>
          <a:lstStyle>
            <a:lvl1pPr marL="0" indent="0">
              <a:spcBef>
                <a:spcPts val="600"/>
              </a:spcBef>
              <a:buNone/>
              <a:defRPr sz="1400" b="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lgn="r">
              <a:defRPr/>
            </a:lvl1pPr>
          </a:lstStyle>
          <a:p>
            <a:fld id="{5F934297-E040-40B9-8B9E-1F9726BDDFE6}" type="datetime3">
              <a:rPr lang="en-GB" smtClean="0"/>
              <a:pPr/>
              <a:t>10 September, 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lgn="r"/>
            <a:fld id="{1EB79DAB-90E4-4F14-9B31-761BB9951B41}" type="slidenum">
              <a:rPr lang="en-GB" smtClean="0"/>
              <a:pPr algn="r"/>
              <a:t>‹#›</a:t>
            </a:fld>
            <a:endParaRPr lang="en-GB" dirty="0"/>
          </a:p>
        </p:txBody>
      </p:sp>
    </p:spTree>
    <p:extLst>
      <p:ext uri="{BB962C8B-B14F-4D97-AF65-F5344CB8AC3E}">
        <p14:creationId xmlns:p14="http://schemas.microsoft.com/office/powerpoint/2010/main" val="185447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Vertical Text Placeholder 2"/>
          <p:cNvSpPr>
            <a:spLocks noGrp="1"/>
          </p:cNvSpPr>
          <p:nvPr>
            <p:ph type="body" orient="vert" idx="1"/>
          </p:nvPr>
        </p:nvSpPr>
        <p:spPr>
          <a:xfrm>
            <a:off x="323850" y="1989138"/>
            <a:ext cx="8496300" cy="4536206"/>
          </a:xfrm>
        </p:spPr>
        <p:txBody>
          <a:bodyPr vert="eaVert">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lgn="r">
              <a:defRPr/>
            </a:lvl1pPr>
          </a:lstStyle>
          <a:p>
            <a:fld id="{36359631-7D1F-459B-928E-43544B05E48E}" type="datetime3">
              <a:rPr lang="en-GB" smtClean="0"/>
              <a:pPr/>
              <a:t>10 September, 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3141157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0238" y="1844823"/>
            <a:ext cx="1839912" cy="4608513"/>
          </a:xfrm>
        </p:spPr>
        <p:txBody>
          <a:bodyPr vert="eaVert">
            <a:noAutofit/>
          </a:bodyPr>
          <a:lstStyle/>
          <a:p>
            <a:r>
              <a:rPr lang="en-US"/>
              <a:t>Click to edit Master title style</a:t>
            </a:r>
            <a:endParaRPr lang="en-GB" dirty="0"/>
          </a:p>
        </p:txBody>
      </p:sp>
      <p:sp>
        <p:nvSpPr>
          <p:cNvPr id="3" name="Vertical Text Placeholder 2"/>
          <p:cNvSpPr>
            <a:spLocks noGrp="1"/>
          </p:cNvSpPr>
          <p:nvPr>
            <p:ph type="body" orient="vert" idx="1"/>
          </p:nvPr>
        </p:nvSpPr>
        <p:spPr>
          <a:xfrm>
            <a:off x="457199" y="548680"/>
            <a:ext cx="6437313" cy="6003707"/>
          </a:xfrm>
        </p:spPr>
        <p:txBody>
          <a:bodyPr vert="eaVert">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lgn="r">
              <a:defRPr/>
            </a:lvl1pPr>
          </a:lstStyle>
          <a:p>
            <a:fld id="{5C166BB2-EF58-472A-B562-AE6313B280A8}" type="datetime3">
              <a:rPr lang="en-GB" smtClean="0"/>
              <a:pPr/>
              <a:t>10 September, 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395779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Content Placeholder 2"/>
          <p:cNvSpPr>
            <a:spLocks noGrp="1"/>
          </p:cNvSpPr>
          <p:nvPr>
            <p:ph idx="1"/>
          </p:nvPr>
        </p:nvSpPr>
        <p:spPr>
          <a:xfrm>
            <a:off x="323850" y="1916832"/>
            <a:ext cx="8496300" cy="4536356"/>
          </a:xfrm>
        </p:spPr>
        <p:txBody>
          <a:bodyPr>
            <a:noAutofit/>
          </a:bodyPr>
          <a:lstStyle>
            <a:lvl1pPr>
              <a:defRPr sz="2400"/>
            </a:lvl1pPr>
            <a:lvl2pPr>
              <a:defRPr sz="24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4761396" y="54066"/>
            <a:ext cx="2133600" cy="365125"/>
          </a:xfrm>
        </p:spPr>
        <p:txBody>
          <a:bodyPr>
            <a:noAutofit/>
          </a:bodyPr>
          <a:lstStyle>
            <a:lvl1pPr algn="r">
              <a:defRPr>
                <a:solidFill>
                  <a:srgbClr val="3C3C41"/>
                </a:solidFill>
              </a:defRPr>
            </a:lvl1pPr>
          </a:lstStyle>
          <a:p>
            <a:fld id="{7E9EFE7B-2BB4-4E22-8F09-F199B7FE1F90}" type="datetime3">
              <a:rPr lang="en-GB" smtClean="0"/>
              <a:pPr/>
              <a:t>10 September, 2018</a:t>
            </a:fld>
            <a:endParaRPr lang="en-GB" dirty="0"/>
          </a:p>
        </p:txBody>
      </p:sp>
      <p:sp>
        <p:nvSpPr>
          <p:cNvPr id="5" name="Footer Placeholder 4"/>
          <p:cNvSpPr>
            <a:spLocks noGrp="1"/>
          </p:cNvSpPr>
          <p:nvPr>
            <p:ph type="ftr" sz="quarter" idx="11"/>
          </p:nvPr>
        </p:nvSpPr>
        <p:spPr>
          <a:xfrm>
            <a:off x="6981824" y="107107"/>
            <a:ext cx="1838325" cy="312084"/>
          </a:xfrm>
        </p:spPr>
        <p:txBody>
          <a:bodyPr>
            <a:noAutofit/>
          </a:bodyPr>
          <a:lstStyle>
            <a:lvl1pPr>
              <a:defRPr>
                <a:solidFill>
                  <a:srgbClr val="3C3C41"/>
                </a:solidFill>
              </a:defRPr>
            </a:lvl1pPr>
          </a:lstStyle>
          <a:p>
            <a:endParaRPr lang="en-GB" dirty="0"/>
          </a:p>
        </p:txBody>
      </p:sp>
      <p:sp>
        <p:nvSpPr>
          <p:cNvPr id="6" name="Slide Number Placeholder 5"/>
          <p:cNvSpPr>
            <a:spLocks noGrp="1"/>
          </p:cNvSpPr>
          <p:nvPr>
            <p:ph type="sldNum" sz="quarter" idx="12"/>
          </p:nvPr>
        </p:nvSpPr>
        <p:spPr/>
        <p:txBody>
          <a:bodyPr/>
          <a:lstStyle>
            <a:lvl1pPr algn="r">
              <a:defRPr>
                <a:solidFill>
                  <a:srgbClr val="3C3C41"/>
                </a:solidFill>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49768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descr="SUPERGRAPHIC_FIN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365625"/>
            <a:ext cx="9144000" cy="2492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722313" y="3507085"/>
            <a:ext cx="7772400" cy="1362075"/>
          </a:xfrm>
        </p:spPr>
        <p:txBody>
          <a:bodyPr anchor="t">
            <a:normAutofit/>
          </a:bodyPr>
          <a:lstStyle>
            <a:lvl1pPr algn="l">
              <a:defRPr sz="3200" b="0" cap="all"/>
            </a:lvl1pPr>
          </a:lstStyle>
          <a:p>
            <a:r>
              <a:rPr lang="en-US"/>
              <a:t>Click to edit Master title style</a:t>
            </a:r>
            <a:endParaRPr lang="en-GB" dirty="0"/>
          </a:p>
        </p:txBody>
      </p:sp>
      <p:sp>
        <p:nvSpPr>
          <p:cNvPr id="3" name="Text Placeholder 2"/>
          <p:cNvSpPr>
            <a:spLocks noGrp="1"/>
          </p:cNvSpPr>
          <p:nvPr>
            <p:ph type="body" idx="1"/>
          </p:nvPr>
        </p:nvSpPr>
        <p:spPr>
          <a:xfrm>
            <a:off x="722313" y="200689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lgn="r">
              <a:defRPr/>
            </a:lvl1pPr>
          </a:lstStyle>
          <a:p>
            <a:fld id="{FA6D568E-1C59-4CAF-A029-FD62F99FD889}" type="datetime3">
              <a:rPr lang="en-GB" smtClean="0"/>
              <a:pPr/>
              <a:t>10 September, 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113545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Content Placeholder 2"/>
          <p:cNvSpPr>
            <a:spLocks noGrp="1"/>
          </p:cNvSpPr>
          <p:nvPr>
            <p:ph sz="half" idx="1"/>
          </p:nvPr>
        </p:nvSpPr>
        <p:spPr>
          <a:xfrm>
            <a:off x="323850" y="1916832"/>
            <a:ext cx="41688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74121" y="1916832"/>
            <a:ext cx="40386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lgn="r">
              <a:defRPr/>
            </a:lvl1pPr>
          </a:lstStyle>
          <a:p>
            <a:fld id="{4AC1BCF0-B662-4372-B5A6-2FF7226A59F1}" type="datetime3">
              <a:rPr lang="en-GB" smtClean="0"/>
              <a:pPr/>
              <a:t>10 September, 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293764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41B6A8E4-17AA-4AC4-89B9-B29C821773F6}" type="datetime3">
              <a:rPr lang="en-GB" smtClean="0"/>
              <a:pPr/>
              <a:t>10 September, 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EB79DAB-90E4-4F14-9B31-761BB9951B41}" type="slidenum">
              <a:rPr lang="en-GB" smtClean="0"/>
              <a:pPr/>
              <a:t>‹#›</a:t>
            </a:fld>
            <a:endParaRPr lang="en-GB"/>
          </a:p>
        </p:txBody>
      </p:sp>
      <p:sp>
        <p:nvSpPr>
          <p:cNvPr id="8" name="Content Placeholder 2"/>
          <p:cNvSpPr>
            <a:spLocks noGrp="1"/>
          </p:cNvSpPr>
          <p:nvPr>
            <p:ph sz="half" idx="1"/>
          </p:nvPr>
        </p:nvSpPr>
        <p:spPr>
          <a:xfrm>
            <a:off x="323850" y="1916831"/>
            <a:ext cx="8496300" cy="216000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323850" y="4293096"/>
            <a:ext cx="8488871" cy="216000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0881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581775" cy="1223963"/>
          </a:xfrm>
        </p:spPr>
        <p:txBody>
          <a:bodyPr>
            <a:noAutofit/>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323850" y="1989138"/>
            <a:ext cx="41688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23850" y="2708920"/>
            <a:ext cx="4168800" cy="3951288"/>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51350" y="1989138"/>
            <a:ext cx="41688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51350" y="2708920"/>
            <a:ext cx="4168800" cy="3951288"/>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lgn="r">
              <a:defRPr/>
            </a:lvl1pPr>
          </a:lstStyle>
          <a:p>
            <a:fld id="{7986C46A-F843-447A-8F94-C253222F6B0E}" type="datetime3">
              <a:rPr lang="en-GB" smtClean="0"/>
              <a:pPr/>
              <a:t>10 September, 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221161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lgn="r">
              <a:defRPr/>
            </a:lvl1pPr>
          </a:lstStyle>
          <a:p>
            <a:fld id="{1FA7E4C7-43F1-4ECF-A514-1D14603EEA9D}" type="datetime3">
              <a:rPr lang="en-GB" smtClean="0"/>
              <a:pPr/>
              <a:t>10 September, 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189403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1E02EA0E-FF6F-4CE6-9D55-67502EE03C71}" type="datetime3">
              <a:rPr lang="en-GB" smtClean="0"/>
              <a:pPr/>
              <a:t>10 September, 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lvl1pPr algn="r">
              <a:defRPr/>
            </a:lvl1pPr>
          </a:lstStyle>
          <a:p>
            <a:fld id="{1EB79DAB-90E4-4F14-9B31-761BB9951B41}" type="slidenum">
              <a:rPr lang="en-GB" smtClean="0"/>
              <a:pPr/>
              <a:t>‹#›</a:t>
            </a:fld>
            <a:endParaRPr lang="en-GB"/>
          </a:p>
        </p:txBody>
      </p:sp>
    </p:spTree>
    <p:extLst>
      <p:ext uri="{BB962C8B-B14F-4D97-AF65-F5344CB8AC3E}">
        <p14:creationId xmlns:p14="http://schemas.microsoft.com/office/powerpoint/2010/main" val="265051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850" y="476249"/>
            <a:ext cx="6570663" cy="1223963"/>
          </a:xfrm>
        </p:spPr>
        <p:txBody>
          <a:bodyPr vert="horz" lIns="0" tIns="0" rIns="0" bIns="0" rtlCol="0" anchor="ctr">
            <a:noAutofit/>
          </a:bodyPr>
          <a:lstStyle>
            <a:lvl1pPr>
              <a:defRPr lang="en-GB" dirty="0"/>
            </a:lvl1pPr>
          </a:lstStyle>
          <a:p>
            <a:pPr lvl="0"/>
            <a:r>
              <a:rPr lang="en-US"/>
              <a:t>Click to edit Master title style</a:t>
            </a:r>
            <a:endParaRPr lang="en-GB" dirty="0"/>
          </a:p>
        </p:txBody>
      </p:sp>
      <p:sp>
        <p:nvSpPr>
          <p:cNvPr id="3" name="Content Placeholder 2"/>
          <p:cNvSpPr>
            <a:spLocks noGrp="1"/>
          </p:cNvSpPr>
          <p:nvPr>
            <p:ph idx="1"/>
          </p:nvPr>
        </p:nvSpPr>
        <p:spPr>
          <a:xfrm>
            <a:off x="323849" y="1916832"/>
            <a:ext cx="6570663" cy="4608511"/>
          </a:xfrm>
        </p:spPr>
        <p:txBody>
          <a:bodyPr>
            <a:noAutofit/>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980238" y="1978026"/>
            <a:ext cx="1839912" cy="4542032"/>
          </a:xfrm>
        </p:spPr>
        <p:txBody>
          <a:bodyPr>
            <a:noAutofit/>
          </a:bodyPr>
          <a:lstStyle>
            <a:lvl1pPr marL="0" indent="0">
              <a:spcBef>
                <a:spcPts val="600"/>
              </a:spcBef>
              <a:spcAft>
                <a:spcPts val="600"/>
              </a:spcAft>
              <a:buNone/>
              <a:defRPr sz="1400" b="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lgn="r">
              <a:defRPr/>
            </a:lvl1pPr>
          </a:lstStyle>
          <a:p>
            <a:fld id="{FB8DC4F9-3CF5-46C8-A80A-DE5B03B3E759}" type="datetime3">
              <a:rPr lang="en-GB" smtClean="0"/>
              <a:pPr/>
              <a:t>10 September, 2018</a:t>
            </a:fld>
            <a:endParaRPr lang="en-GB"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lgn="r">
              <a:defRPr/>
            </a:lvl1pPr>
          </a:lstStyle>
          <a:p>
            <a:fld id="{1EB79DAB-90E4-4F14-9B31-761BB9951B41}" type="slidenum">
              <a:rPr lang="en-GB" smtClean="0"/>
              <a:pPr/>
              <a:t>‹#›</a:t>
            </a:fld>
            <a:endParaRPr lang="en-GB" dirty="0"/>
          </a:p>
        </p:txBody>
      </p:sp>
    </p:spTree>
    <p:extLst>
      <p:ext uri="{BB962C8B-B14F-4D97-AF65-F5344CB8AC3E}">
        <p14:creationId xmlns:p14="http://schemas.microsoft.com/office/powerpoint/2010/main" val="346486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0" y="476249"/>
            <a:ext cx="6581775" cy="1223963"/>
          </a:xfrm>
          <a:prstGeom prst="rect">
            <a:avLst/>
          </a:prstGeom>
        </p:spPr>
        <p:txBody>
          <a:bodyPr vert="horz" lIns="0" tIns="0" rIns="0" bIns="0" rtlCol="0" anchor="ctr">
            <a:normAutofit/>
          </a:bodyPr>
          <a:lstStyle/>
          <a:p>
            <a:r>
              <a:rPr lang="en-US"/>
              <a:t>Click to edit Master title style</a:t>
            </a:r>
            <a:endParaRPr lang="en-GB" dirty="0"/>
          </a:p>
        </p:txBody>
      </p:sp>
      <p:pic>
        <p:nvPicPr>
          <p:cNvPr id="1026" name="Picture 2" descr="NRW_logo_CMYK_sta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24700" y="581025"/>
            <a:ext cx="1655763"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323850" y="1916832"/>
            <a:ext cx="8362950" cy="420933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761396" y="63591"/>
            <a:ext cx="2133600" cy="365125"/>
          </a:xfrm>
          <a:prstGeom prst="rect">
            <a:avLst/>
          </a:prstGeom>
        </p:spPr>
        <p:txBody>
          <a:bodyPr vert="horz" lIns="0" tIns="0" rIns="0" bIns="0" rtlCol="0" anchor="b" anchorCtr="0"/>
          <a:lstStyle>
            <a:lvl1pPr algn="r">
              <a:defRPr lang="en-GB" sz="900" b="1" smtClean="0">
                <a:solidFill>
                  <a:schemeClr val="tx2"/>
                </a:solidFill>
              </a:defRPr>
            </a:lvl1pPr>
          </a:lstStyle>
          <a:p>
            <a:fld id="{41B6A8E4-17AA-4AC4-89B9-B29C821773F6}" type="datetime3">
              <a:rPr lang="en-GB" smtClean="0"/>
              <a:pPr/>
              <a:t>10 September, 2018</a:t>
            </a:fld>
            <a:endParaRPr lang="en-GB" dirty="0"/>
          </a:p>
        </p:txBody>
      </p:sp>
      <p:sp>
        <p:nvSpPr>
          <p:cNvPr id="5" name="Footer Placeholder 4"/>
          <p:cNvSpPr>
            <a:spLocks noGrp="1"/>
          </p:cNvSpPr>
          <p:nvPr>
            <p:ph type="ftr" sz="quarter" idx="3"/>
          </p:nvPr>
        </p:nvSpPr>
        <p:spPr>
          <a:xfrm>
            <a:off x="6981824" y="116632"/>
            <a:ext cx="1838325" cy="312084"/>
          </a:xfrm>
          <a:prstGeom prst="rect">
            <a:avLst/>
          </a:prstGeom>
        </p:spPr>
        <p:txBody>
          <a:bodyPr vert="horz" lIns="0" tIns="0" rIns="0" bIns="0" rtlCol="0" anchor="b" anchorCtr="0"/>
          <a:lstStyle>
            <a:lvl1pPr algn="r">
              <a:defRPr sz="900" b="1">
                <a:solidFill>
                  <a:schemeClr val="tx2"/>
                </a:solidFill>
              </a:defRPr>
            </a:lvl1pPr>
          </a:lstStyle>
          <a:p>
            <a:endParaRPr lang="en-GB" dirty="0"/>
          </a:p>
        </p:txBody>
      </p:sp>
      <p:sp>
        <p:nvSpPr>
          <p:cNvPr id="6" name="Slide Number Placeholder 5"/>
          <p:cNvSpPr>
            <a:spLocks noGrp="1"/>
          </p:cNvSpPr>
          <p:nvPr>
            <p:ph type="sldNum" sz="quarter" idx="4"/>
          </p:nvPr>
        </p:nvSpPr>
        <p:spPr>
          <a:xfrm>
            <a:off x="6905625" y="6413500"/>
            <a:ext cx="2133600" cy="365125"/>
          </a:xfrm>
          <a:prstGeom prst="rect">
            <a:avLst/>
          </a:prstGeom>
        </p:spPr>
        <p:txBody>
          <a:bodyPr vert="horz" lIns="0" tIns="0" rIns="0" bIns="0" rtlCol="0" anchor="b" anchorCtr="0"/>
          <a:lstStyle>
            <a:lvl1pPr algn="r">
              <a:defRPr lang="en-GB" sz="900" b="1" smtClean="0">
                <a:solidFill>
                  <a:schemeClr val="tx2"/>
                </a:solidFill>
              </a:defRPr>
            </a:lvl1pPr>
          </a:lstStyle>
          <a:p>
            <a:fld id="{1EB79DAB-90E4-4F14-9B31-761BB9951B41}" type="slidenum">
              <a:rPr lang="en-GB" smtClean="0"/>
              <a:pPr/>
              <a:t>‹#›</a:t>
            </a:fld>
            <a:endParaRPr lang="en-GB"/>
          </a:p>
        </p:txBody>
      </p:sp>
      <p:sp>
        <p:nvSpPr>
          <p:cNvPr id="7" name="AutoShape 2"/>
          <p:cNvSpPr>
            <a:spLocks noChangeArrowheads="1"/>
          </p:cNvSpPr>
          <p:nvPr/>
        </p:nvSpPr>
        <p:spPr bwMode="auto">
          <a:xfrm>
            <a:off x="6981825" y="428625"/>
            <a:ext cx="1838325" cy="31750"/>
          </a:xfrm>
          <a:prstGeom prst="roundRect">
            <a:avLst>
              <a:gd name="adj" fmla="val 50000"/>
            </a:avLst>
          </a:prstGeom>
          <a:solidFill>
            <a:schemeClr val="tx2"/>
          </a:solidFill>
          <a:ln>
            <a:noFill/>
          </a:ln>
          <a:effectLst/>
        </p:spPr>
        <p:txBody>
          <a:bodyPr vert="horz" wrap="none" lIns="91440" tIns="45720" rIns="91440" bIns="45720" numCol="1" anchor="ctr" anchorCtr="0" compatLnSpc="1">
            <a:prstTxWarp prst="textNoShape">
              <a:avLst/>
            </a:prstTxWarp>
          </a:bodyPr>
          <a:lstStyle/>
          <a:p>
            <a:endParaRPr lang="en-GB"/>
          </a:p>
        </p:txBody>
      </p:sp>
      <p:sp>
        <p:nvSpPr>
          <p:cNvPr id="8" name="AutoShape 3"/>
          <p:cNvSpPr>
            <a:spLocks noChangeArrowheads="1"/>
          </p:cNvSpPr>
          <p:nvPr/>
        </p:nvSpPr>
        <p:spPr bwMode="auto">
          <a:xfrm flipV="1">
            <a:off x="323850" y="428625"/>
            <a:ext cx="6581775" cy="31750"/>
          </a:xfrm>
          <a:prstGeom prst="roundRect">
            <a:avLst>
              <a:gd name="adj" fmla="val 50000"/>
            </a:avLst>
          </a:prstGeom>
          <a:solidFill>
            <a:schemeClr val="tx2"/>
          </a:solidFill>
          <a:ln>
            <a:noFill/>
          </a:ln>
          <a:effectLst/>
        </p:spPr>
        <p:txBody>
          <a:bodyPr vert="horz" wrap="non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17197455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20" r:id="rId5"/>
    <p:sldLayoutId id="2147483713" r:id="rId6"/>
    <p:sldLayoutId id="2147483714" r:id="rId7"/>
    <p:sldLayoutId id="2147483715" r:id="rId8"/>
    <p:sldLayoutId id="2147483716" r:id="rId9"/>
    <p:sldLayoutId id="2147483717" r:id="rId10"/>
    <p:sldLayoutId id="2147483718" r:id="rId11"/>
    <p:sldLayoutId id="2147483719" r:id="rId12"/>
  </p:sldLayoutIdLst>
  <p:hf sldNum="0" hdr="0" ft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rgbClr val="0091A5"/>
          </a:solidFill>
          <a:latin typeface="+mn-lt"/>
          <a:ea typeface="+mn-ea"/>
          <a:cs typeface="+mn-cs"/>
        </a:defRPr>
      </a:lvl1pPr>
      <a:lvl2pPr marL="0" indent="0" algn="l" defTabSz="914400" rtl="0" eaLnBrk="1" latinLnBrk="0" hangingPunct="1">
        <a:spcBef>
          <a:spcPct val="20000"/>
        </a:spcBef>
        <a:buFontTx/>
        <a:buNone/>
        <a:defRPr sz="2400" kern="1200">
          <a:solidFill>
            <a:schemeClr val="tx1"/>
          </a:solidFill>
          <a:latin typeface="+mn-lt"/>
          <a:ea typeface="+mn-ea"/>
          <a:cs typeface="+mn-cs"/>
        </a:defRPr>
      </a:lvl2pPr>
      <a:lvl3pPr marL="266700" indent="-2667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542925" indent="-2762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809625" indent="-2667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opalexplorenature.org/TreeSurvey" TargetMode="External"/><Relationship Id="rId7" Type="http://schemas.openxmlformats.org/officeDocument/2006/relationships/hyperlink" Target="http://www.woodlandtrust.org.uk/en/learning-kids/Pages/children.aspx"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slide" Target="slide13.xml"/><Relationship Id="rId5" Type="http://schemas.openxmlformats.org/officeDocument/2006/relationships/hyperlink" Target="http://www.forestry.gov.uk/pdf/fcms128.pdf/$FILE/fcms128.pdf" TargetMode="External"/><Relationship Id="rId4" Type="http://schemas.openxmlformats.org/officeDocument/2006/relationships/hyperlink" Target="http://www.observatree.org.u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nlP-7pqXPAhWKfhoKHU_zAn8QjRwIBw&amp;url=http://www.futura-sciences.com/magazines/nature/infos/dico/d/botanique-chene-sessile-7964/&amp;bvm=bv.133700528,d.d2s&amp;psig=AFQjCNHU38EFU0TEYHPEk5TkS6xQ__2LgQ&amp;ust=1474713599464014"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hyperlink" Target="http://www.google.co.uk/url?sa=i&amp;rct=j&amp;q=&amp;esrc=s&amp;source=images&amp;cd=&amp;cad=rja&amp;uact=8&amp;ved=0ahUKEwjFkMuEqqXPAhVB0xoKHfKDBXQQjRwIBw&amp;url=http://www.geograph.org.uk/photo/575852&amp;bvm=bv.133700528,d.d2s&amp;psig=AFQjCNGy8jEsmx-7hLJu119CXFPqWiKn7Q&amp;ust=1474714539132097"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youtube.com/watch?v=zdKYWiVy9FY"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www.youtube.com/watch?v=ijmMA9hlo00" TargetMode="Externa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hyperlink" Target="http://www.youtube.com/watch?v=yigFtAuUPDE&amp;t=40s" TargetMode="External"/><Relationship Id="rId3" Type="http://schemas.openxmlformats.org/officeDocument/2006/relationships/image" Target="../media/image21.jpeg"/><Relationship Id="rId7"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g"/><Relationship Id="rId10" Type="http://schemas.openxmlformats.org/officeDocument/2006/relationships/image" Target="../media/image27.jpeg"/><Relationship Id="rId4" Type="http://schemas.openxmlformats.org/officeDocument/2006/relationships/image" Target="../media/image22.jpe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0362" y="2693049"/>
            <a:ext cx="5829300" cy="1696585"/>
          </a:xfrm>
        </p:spPr>
        <p:txBody>
          <a:bodyPr/>
          <a:lstStyle/>
          <a:p>
            <a:br>
              <a:rPr lang="en-GB" dirty="0"/>
            </a:br>
            <a:br>
              <a:rPr lang="en-GB" sz="3000" dirty="0"/>
            </a:br>
            <a:r>
              <a:rPr lang="en-GB" sz="5000" dirty="0">
                <a:solidFill>
                  <a:srgbClr val="0091A5"/>
                </a:solidFill>
              </a:rPr>
              <a:t>Focus on Oak</a:t>
            </a:r>
            <a:br>
              <a:rPr lang="en-GB" sz="3000" dirty="0">
                <a:solidFill>
                  <a:srgbClr val="0091A5"/>
                </a:solidFill>
              </a:rPr>
            </a:br>
            <a:br>
              <a:rPr lang="en-GB" sz="3000" dirty="0">
                <a:solidFill>
                  <a:srgbClr val="0091A5"/>
                </a:solidFill>
              </a:rPr>
            </a:br>
            <a:r>
              <a:rPr lang="en-GB" sz="3000" dirty="0">
                <a:solidFill>
                  <a:srgbClr val="0091A5"/>
                </a:solidFill>
              </a:rPr>
              <a:t> </a:t>
            </a:r>
            <a:br>
              <a:rPr lang="en-GB" dirty="0">
                <a:solidFill>
                  <a:srgbClr val="0091A5"/>
                </a:solidFill>
              </a:rPr>
            </a:br>
            <a:br>
              <a:rPr lang="en-GB" dirty="0"/>
            </a:br>
            <a:endParaRPr lang="en-GB" sz="1350" baseline="30000" dirty="0">
              <a:solidFill>
                <a:srgbClr val="0091A5"/>
              </a:solidFill>
            </a:endParaRPr>
          </a:p>
        </p:txBody>
      </p:sp>
    </p:spTree>
    <p:extLst>
      <p:ext uri="{BB962C8B-B14F-4D97-AF65-F5344CB8AC3E}">
        <p14:creationId xmlns:p14="http://schemas.microsoft.com/office/powerpoint/2010/main" val="3841139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542BC-2A20-4969-835D-2613685C0216}"/>
              </a:ext>
            </a:extLst>
          </p:cNvPr>
          <p:cNvSpPr>
            <a:spLocks noGrp="1"/>
          </p:cNvSpPr>
          <p:nvPr>
            <p:ph type="title"/>
          </p:nvPr>
        </p:nvSpPr>
        <p:spPr>
          <a:xfrm>
            <a:off x="323850" y="476249"/>
            <a:ext cx="6581775" cy="432471"/>
          </a:xfrm>
        </p:spPr>
        <p:txBody>
          <a:bodyPr/>
          <a:lstStyle/>
          <a:p>
            <a:r>
              <a:rPr lang="en-GB" dirty="0"/>
              <a:t>Pests and diseases in Oak</a:t>
            </a:r>
          </a:p>
        </p:txBody>
      </p:sp>
      <p:pic>
        <p:nvPicPr>
          <p:cNvPr id="6" name="Content Placeholder 5">
            <a:extLst>
              <a:ext uri="{FF2B5EF4-FFF2-40B4-BE49-F238E27FC236}">
                <a16:creationId xmlns:a16="http://schemas.microsoft.com/office/drawing/2014/main" id="{DC2F93EE-134E-43B1-B0D3-4E4145BF0425}"/>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48062" y="1198263"/>
            <a:ext cx="3397831" cy="2257858"/>
          </a:xfrm>
          <a:ln>
            <a:solidFill>
              <a:srgbClr val="0091A5"/>
            </a:solidFill>
          </a:ln>
        </p:spPr>
      </p:pic>
      <p:pic>
        <p:nvPicPr>
          <p:cNvPr id="8" name="Content Placeholder 7">
            <a:extLst>
              <a:ext uri="{FF2B5EF4-FFF2-40B4-BE49-F238E27FC236}">
                <a16:creationId xmlns:a16="http://schemas.microsoft.com/office/drawing/2014/main" id="{F363AA61-6822-49A9-A07B-7B089F64AFD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35394" y="3676504"/>
            <a:ext cx="3389901" cy="2258521"/>
          </a:xfrm>
          <a:ln>
            <a:solidFill>
              <a:srgbClr val="0091A5"/>
            </a:solidFill>
          </a:ln>
        </p:spPr>
      </p:pic>
      <p:sp>
        <p:nvSpPr>
          <p:cNvPr id="13" name="TextBox 12">
            <a:extLst>
              <a:ext uri="{FF2B5EF4-FFF2-40B4-BE49-F238E27FC236}">
                <a16:creationId xmlns:a16="http://schemas.microsoft.com/office/drawing/2014/main" id="{CB4D4B88-3200-4FCD-8A54-6F563C82FB21}"/>
              </a:ext>
            </a:extLst>
          </p:cNvPr>
          <p:cNvSpPr txBox="1"/>
          <p:nvPr/>
        </p:nvSpPr>
        <p:spPr>
          <a:xfrm>
            <a:off x="3773782" y="1427417"/>
            <a:ext cx="4110585" cy="461665"/>
          </a:xfrm>
          <a:prstGeom prst="rect">
            <a:avLst/>
          </a:prstGeom>
          <a:noFill/>
        </p:spPr>
        <p:txBody>
          <a:bodyPr wrap="square" rtlCol="0">
            <a:spAutoFit/>
          </a:bodyPr>
          <a:lstStyle/>
          <a:p>
            <a:r>
              <a:rPr lang="en-GB" sz="2400" b="1" dirty="0">
                <a:solidFill>
                  <a:srgbClr val="0091A5"/>
                </a:solidFill>
              </a:rPr>
              <a:t>Oak Processionary Moth</a:t>
            </a:r>
          </a:p>
        </p:txBody>
      </p:sp>
      <p:pic>
        <p:nvPicPr>
          <p:cNvPr id="23" name="Picture 22">
            <a:extLst>
              <a:ext uri="{FF2B5EF4-FFF2-40B4-BE49-F238E27FC236}">
                <a16:creationId xmlns:a16="http://schemas.microsoft.com/office/drawing/2014/main" id="{3836A781-B93B-4879-B52E-D65375EE65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0863" y="1989138"/>
            <a:ext cx="3816424" cy="3357831"/>
          </a:xfrm>
          <a:prstGeom prst="rect">
            <a:avLst/>
          </a:prstGeom>
          <a:ln>
            <a:solidFill>
              <a:srgbClr val="0091A5"/>
            </a:solidFill>
          </a:ln>
        </p:spPr>
      </p:pic>
      <p:pic>
        <p:nvPicPr>
          <p:cNvPr id="25" name="Picture 24">
            <a:extLst>
              <a:ext uri="{FF2B5EF4-FFF2-40B4-BE49-F238E27FC236}">
                <a16:creationId xmlns:a16="http://schemas.microsoft.com/office/drawing/2014/main" id="{5CDC906D-CF65-4185-AB25-16165C42EF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0757" y="4581128"/>
            <a:ext cx="2253690" cy="2011594"/>
          </a:xfrm>
          <a:prstGeom prst="rect">
            <a:avLst/>
          </a:prstGeom>
          <a:ln>
            <a:solidFill>
              <a:srgbClr val="0091A5"/>
            </a:solidFill>
          </a:ln>
        </p:spPr>
      </p:pic>
    </p:spTree>
    <p:extLst>
      <p:ext uri="{BB962C8B-B14F-4D97-AF65-F5344CB8AC3E}">
        <p14:creationId xmlns:p14="http://schemas.microsoft.com/office/powerpoint/2010/main" val="420754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28450-4FB4-49D7-A298-1DBB1F41474C}"/>
              </a:ext>
            </a:extLst>
          </p:cNvPr>
          <p:cNvSpPr>
            <a:spLocks noGrp="1"/>
          </p:cNvSpPr>
          <p:nvPr>
            <p:ph type="title"/>
          </p:nvPr>
        </p:nvSpPr>
        <p:spPr>
          <a:xfrm>
            <a:off x="323850" y="476249"/>
            <a:ext cx="6581775" cy="485649"/>
          </a:xfrm>
        </p:spPr>
        <p:txBody>
          <a:bodyPr/>
          <a:lstStyle/>
          <a:p>
            <a:r>
              <a:rPr lang="en-GB" dirty="0"/>
              <a:t>Pests and diseases in Oak</a:t>
            </a:r>
          </a:p>
        </p:txBody>
      </p:sp>
      <p:sp>
        <p:nvSpPr>
          <p:cNvPr id="3" name="Content Placeholder 2">
            <a:extLst>
              <a:ext uri="{FF2B5EF4-FFF2-40B4-BE49-F238E27FC236}">
                <a16:creationId xmlns:a16="http://schemas.microsoft.com/office/drawing/2014/main" id="{DB902C37-01DA-48D5-898E-8FC3A20E5052}"/>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ABE5ACD3-B721-4BB0-9C2B-3906FAECEBF9}"/>
              </a:ext>
            </a:extLst>
          </p:cNvPr>
          <p:cNvSpPr>
            <a:spLocks noGrp="1"/>
          </p:cNvSpPr>
          <p:nvPr>
            <p:ph sz="half" idx="2"/>
          </p:nvPr>
        </p:nvSpPr>
        <p:spPr/>
        <p:txBody>
          <a:bodyPr/>
          <a:lstStyle/>
          <a:p>
            <a:endParaRPr lang="en-GB"/>
          </a:p>
        </p:txBody>
      </p:sp>
      <p:sp>
        <p:nvSpPr>
          <p:cNvPr id="9" name="TextBox 8">
            <a:extLst>
              <a:ext uri="{FF2B5EF4-FFF2-40B4-BE49-F238E27FC236}">
                <a16:creationId xmlns:a16="http://schemas.microsoft.com/office/drawing/2014/main" id="{1104D213-277E-46DA-9036-51B3366F7C1F}"/>
              </a:ext>
            </a:extLst>
          </p:cNvPr>
          <p:cNvSpPr txBox="1"/>
          <p:nvPr/>
        </p:nvSpPr>
        <p:spPr>
          <a:xfrm>
            <a:off x="331278" y="6176021"/>
            <a:ext cx="3750904" cy="493339"/>
          </a:xfrm>
          <a:prstGeom prst="rect">
            <a:avLst/>
          </a:prstGeom>
          <a:noFill/>
        </p:spPr>
        <p:txBody>
          <a:bodyPr wrap="square" rtlCol="0">
            <a:spAutoFit/>
          </a:bodyPr>
          <a:lstStyle/>
          <a:p>
            <a:r>
              <a:rPr lang="en-GB" b="1" dirty="0">
                <a:solidFill>
                  <a:srgbClr val="0091A5"/>
                </a:solidFill>
              </a:rPr>
              <a:t>Acute Oak Decline</a:t>
            </a:r>
          </a:p>
        </p:txBody>
      </p:sp>
      <p:grpSp>
        <p:nvGrpSpPr>
          <p:cNvPr id="17" name="Group 16">
            <a:extLst>
              <a:ext uri="{FF2B5EF4-FFF2-40B4-BE49-F238E27FC236}">
                <a16:creationId xmlns:a16="http://schemas.microsoft.com/office/drawing/2014/main" id="{5B8636E4-8790-4074-901C-0EE280C2CC73}"/>
              </a:ext>
            </a:extLst>
          </p:cNvPr>
          <p:cNvGrpSpPr/>
          <p:nvPr/>
        </p:nvGrpSpPr>
        <p:grpSpPr>
          <a:xfrm>
            <a:off x="333620" y="1052736"/>
            <a:ext cx="8476759" cy="5492617"/>
            <a:chOff x="333620" y="1052736"/>
            <a:chExt cx="8476759" cy="5492617"/>
          </a:xfrm>
        </p:grpSpPr>
        <p:grpSp>
          <p:nvGrpSpPr>
            <p:cNvPr id="10" name="Group 9">
              <a:extLst>
                <a:ext uri="{FF2B5EF4-FFF2-40B4-BE49-F238E27FC236}">
                  <a16:creationId xmlns:a16="http://schemas.microsoft.com/office/drawing/2014/main" id="{F874AE72-22D5-4629-AAC3-FBEF041F5937}"/>
                </a:ext>
              </a:extLst>
            </p:cNvPr>
            <p:cNvGrpSpPr/>
            <p:nvPr/>
          </p:nvGrpSpPr>
          <p:grpSpPr>
            <a:xfrm>
              <a:off x="333620" y="1052736"/>
              <a:ext cx="4159030" cy="5054943"/>
              <a:chOff x="3214117" y="1283049"/>
              <a:chExt cx="3013143" cy="3784317"/>
            </a:xfrm>
          </p:grpSpPr>
          <p:pic>
            <p:nvPicPr>
              <p:cNvPr id="11" name="Picture 10">
                <a:extLst>
                  <a:ext uri="{FF2B5EF4-FFF2-40B4-BE49-F238E27FC236}">
                    <a16:creationId xmlns:a16="http://schemas.microsoft.com/office/drawing/2014/main" id="{AEBE1C5A-9A61-42C0-96AF-7DC1D07E4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4117" y="1283049"/>
                <a:ext cx="2715766" cy="3784317"/>
              </a:xfrm>
              <a:prstGeom prst="rect">
                <a:avLst/>
              </a:prstGeom>
              <a:ln>
                <a:solidFill>
                  <a:srgbClr val="0091A5"/>
                </a:solidFill>
              </a:ln>
            </p:spPr>
          </p:pic>
          <p:cxnSp>
            <p:nvCxnSpPr>
              <p:cNvPr id="12" name="Straight Arrow Connector 11">
                <a:extLst>
                  <a:ext uri="{FF2B5EF4-FFF2-40B4-BE49-F238E27FC236}">
                    <a16:creationId xmlns:a16="http://schemas.microsoft.com/office/drawing/2014/main" id="{53D22A65-C38A-4301-9948-2A6A17460ADF}"/>
                  </a:ext>
                </a:extLst>
              </p:cNvPr>
              <p:cNvCxnSpPr>
                <a:cxnSpLocks/>
              </p:cNvCxnSpPr>
              <p:nvPr/>
            </p:nvCxnSpPr>
            <p:spPr>
              <a:xfrm flipH="1">
                <a:off x="4771861" y="1907488"/>
                <a:ext cx="1455399" cy="9927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2B5653C2-61FA-42ED-81F6-2611BB791D89}"/>
                </a:ext>
              </a:extLst>
            </p:cNvPr>
            <p:cNvGrpSpPr/>
            <p:nvPr/>
          </p:nvGrpSpPr>
          <p:grpSpPr>
            <a:xfrm>
              <a:off x="4651352" y="3080484"/>
              <a:ext cx="4159027" cy="3464869"/>
              <a:chOff x="4554252" y="2000909"/>
              <a:chExt cx="4159027" cy="3464869"/>
            </a:xfrm>
          </p:grpSpPr>
          <p:pic>
            <p:nvPicPr>
              <p:cNvPr id="14" name="Picture 13">
                <a:extLst>
                  <a:ext uri="{FF2B5EF4-FFF2-40B4-BE49-F238E27FC236}">
                    <a16:creationId xmlns:a16="http://schemas.microsoft.com/office/drawing/2014/main" id="{BCBB2D61-3C6B-4A27-AE72-513EABDFA5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7020" y="2000909"/>
                <a:ext cx="4036259" cy="3027195"/>
              </a:xfrm>
              <a:prstGeom prst="rect">
                <a:avLst/>
              </a:prstGeom>
              <a:ln>
                <a:solidFill>
                  <a:srgbClr val="0091A5"/>
                </a:solidFill>
              </a:ln>
            </p:spPr>
          </p:pic>
          <p:sp>
            <p:nvSpPr>
              <p:cNvPr id="15" name="TextBox 14">
                <a:extLst>
                  <a:ext uri="{FF2B5EF4-FFF2-40B4-BE49-F238E27FC236}">
                    <a16:creationId xmlns:a16="http://schemas.microsoft.com/office/drawing/2014/main" id="{61DD92EB-BE2E-4000-BE08-47705F45EF79}"/>
                  </a:ext>
                </a:extLst>
              </p:cNvPr>
              <p:cNvSpPr txBox="1"/>
              <p:nvPr/>
            </p:nvSpPr>
            <p:spPr>
              <a:xfrm>
                <a:off x="4554252" y="5096446"/>
                <a:ext cx="3361367" cy="369332"/>
              </a:xfrm>
              <a:prstGeom prst="rect">
                <a:avLst/>
              </a:prstGeom>
              <a:noFill/>
            </p:spPr>
            <p:txBody>
              <a:bodyPr wrap="square" rtlCol="0">
                <a:spAutoFit/>
              </a:bodyPr>
              <a:lstStyle/>
              <a:p>
                <a:r>
                  <a:rPr lang="en-GB" b="1" dirty="0">
                    <a:solidFill>
                      <a:srgbClr val="0091A5"/>
                    </a:solidFill>
                  </a:rPr>
                  <a:t>Powdery mildew</a:t>
                </a:r>
              </a:p>
            </p:txBody>
          </p:sp>
        </p:grpSp>
      </p:grpSp>
    </p:spTree>
    <p:extLst>
      <p:ext uri="{BB962C8B-B14F-4D97-AF65-F5344CB8AC3E}">
        <p14:creationId xmlns:p14="http://schemas.microsoft.com/office/powerpoint/2010/main" val="1537910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E5A-7E22-402C-B776-79BEB5523447}"/>
              </a:ext>
            </a:extLst>
          </p:cNvPr>
          <p:cNvSpPr>
            <a:spLocks noGrp="1"/>
          </p:cNvSpPr>
          <p:nvPr>
            <p:ph type="title"/>
          </p:nvPr>
        </p:nvSpPr>
        <p:spPr>
          <a:xfrm>
            <a:off x="323850" y="476249"/>
            <a:ext cx="6581775" cy="504479"/>
          </a:xfrm>
        </p:spPr>
        <p:txBody>
          <a:bodyPr/>
          <a:lstStyle/>
          <a:p>
            <a:r>
              <a:rPr lang="en-GB" dirty="0"/>
              <a:t>Keep it clean</a:t>
            </a:r>
          </a:p>
        </p:txBody>
      </p:sp>
      <p:pic>
        <p:nvPicPr>
          <p:cNvPr id="5" name="Picture 4">
            <a:extLst>
              <a:ext uri="{FF2B5EF4-FFF2-40B4-BE49-F238E27FC236}">
                <a16:creationId xmlns:a16="http://schemas.microsoft.com/office/drawing/2014/main" id="{CFBF1348-8D04-452C-9256-5147A944A7A8}"/>
              </a:ext>
            </a:extLst>
          </p:cNvPr>
          <p:cNvPicPr>
            <a:picLocks noChangeAspect="1"/>
          </p:cNvPicPr>
          <p:nvPr/>
        </p:nvPicPr>
        <p:blipFill>
          <a:blip r:embed="rId3"/>
          <a:stretch>
            <a:fillRect/>
          </a:stretch>
        </p:blipFill>
        <p:spPr>
          <a:xfrm>
            <a:off x="990204" y="1124744"/>
            <a:ext cx="5855964" cy="5544616"/>
          </a:xfrm>
          <a:prstGeom prst="rect">
            <a:avLst/>
          </a:prstGeom>
          <a:ln>
            <a:solidFill>
              <a:srgbClr val="0091A5"/>
            </a:solidFill>
          </a:ln>
        </p:spPr>
      </p:pic>
    </p:spTree>
    <p:extLst>
      <p:ext uri="{BB962C8B-B14F-4D97-AF65-F5344CB8AC3E}">
        <p14:creationId xmlns:p14="http://schemas.microsoft.com/office/powerpoint/2010/main" val="3878722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85EEA-8534-4914-B617-3FBBAF166E13}"/>
              </a:ext>
            </a:extLst>
          </p:cNvPr>
          <p:cNvSpPr>
            <a:spLocks noGrp="1"/>
          </p:cNvSpPr>
          <p:nvPr>
            <p:ph type="title"/>
          </p:nvPr>
        </p:nvSpPr>
        <p:spPr>
          <a:xfrm>
            <a:off x="323850" y="476249"/>
            <a:ext cx="6581775" cy="648495"/>
          </a:xfrm>
        </p:spPr>
        <p:txBody>
          <a:bodyPr/>
          <a:lstStyle/>
          <a:p>
            <a:r>
              <a:rPr lang="en-GB" dirty="0"/>
              <a:t>For further information:</a:t>
            </a:r>
          </a:p>
        </p:txBody>
      </p:sp>
      <p:sp>
        <p:nvSpPr>
          <p:cNvPr id="3" name="Content Placeholder 2">
            <a:extLst>
              <a:ext uri="{FF2B5EF4-FFF2-40B4-BE49-F238E27FC236}">
                <a16:creationId xmlns:a16="http://schemas.microsoft.com/office/drawing/2014/main" id="{E22230C4-0B02-4CF5-8777-59A3F51FD26C}"/>
              </a:ext>
            </a:extLst>
          </p:cNvPr>
          <p:cNvSpPr>
            <a:spLocks noGrp="1"/>
          </p:cNvSpPr>
          <p:nvPr>
            <p:ph sz="half" idx="1"/>
          </p:nvPr>
        </p:nvSpPr>
        <p:spPr>
          <a:xfrm>
            <a:off x="323850" y="1268760"/>
            <a:ext cx="8712200" cy="5328592"/>
          </a:xfrm>
        </p:spPr>
        <p:txBody>
          <a:bodyPr/>
          <a:lstStyle/>
          <a:p>
            <a:r>
              <a:rPr lang="en-GB" dirty="0"/>
              <a:t>Climate Change and Trees</a:t>
            </a:r>
          </a:p>
          <a:p>
            <a:pPr marL="342900" indent="-342900">
              <a:buFont typeface="Arial" panose="020B0604020202020204" pitchFamily="34" charset="0"/>
              <a:buChar char="•"/>
            </a:pPr>
            <a:r>
              <a:rPr lang="en-GB" dirty="0">
                <a:solidFill>
                  <a:schemeClr val="accent4"/>
                </a:solidFill>
              </a:rPr>
              <a:t>www.forestsforthefuture.co.uk/</a:t>
            </a:r>
          </a:p>
          <a:p>
            <a:endParaRPr lang="en-GB" sz="1500" dirty="0"/>
          </a:p>
          <a:p>
            <a:r>
              <a:rPr lang="en-GB" dirty="0"/>
              <a:t>Tree Health</a:t>
            </a:r>
          </a:p>
          <a:p>
            <a:pPr marL="342900" indent="-342900">
              <a:buFont typeface="Arial" panose="020B0604020202020204" pitchFamily="34" charset="0"/>
              <a:buChar char="•"/>
            </a:pPr>
            <a:r>
              <a:rPr lang="en-GB" u="sng" dirty="0">
                <a:hlinkClick r:id="rId3"/>
              </a:rPr>
              <a:t>www.opalexplorenature.org/TreeSurvey</a:t>
            </a:r>
            <a:endParaRPr lang="en-GB" dirty="0"/>
          </a:p>
          <a:p>
            <a:pPr marL="342900" indent="-342900">
              <a:buFont typeface="Arial" panose="020B0604020202020204" pitchFamily="34" charset="0"/>
              <a:buChar char="•"/>
            </a:pPr>
            <a:r>
              <a:rPr lang="en-GB" dirty="0">
                <a:hlinkClick r:id="rId4"/>
              </a:rPr>
              <a:t>www.observatree.org.uk/</a:t>
            </a:r>
            <a:endParaRPr lang="en-GB" dirty="0"/>
          </a:p>
          <a:p>
            <a:endParaRPr lang="en-GB" sz="1500" dirty="0"/>
          </a:p>
          <a:p>
            <a:r>
              <a:rPr lang="en-GB" dirty="0"/>
              <a:t>Tree Stories</a:t>
            </a:r>
          </a:p>
          <a:p>
            <a:pPr marL="342900" indent="-342900">
              <a:buFont typeface="Arial" panose="020B0604020202020204" pitchFamily="34" charset="0"/>
              <a:buChar char="•"/>
            </a:pPr>
            <a:r>
              <a:rPr lang="en-GB" u="sng" dirty="0">
                <a:solidFill>
                  <a:schemeClr val="accent4"/>
                </a:solidFill>
                <a:hlinkClick r:id="rId5"/>
              </a:rPr>
              <a:t>www.forestry.gov.uk/pdf/fcms128.pdf/$FILE/fcms128.pdf</a:t>
            </a:r>
            <a:endParaRPr lang="en-GB" u="sng" dirty="0">
              <a:solidFill>
                <a:schemeClr val="accent4"/>
              </a:solidFill>
            </a:endParaRPr>
          </a:p>
          <a:p>
            <a:pPr marL="342900" indent="-342900">
              <a:buFont typeface="Arial" panose="020B0604020202020204" pitchFamily="34" charset="0"/>
              <a:buChar char="•"/>
            </a:pPr>
            <a:endParaRPr lang="en-GB" sz="1500" u="sng" dirty="0">
              <a:solidFill>
                <a:schemeClr val="accent4"/>
              </a:solidFill>
            </a:endParaRPr>
          </a:p>
          <a:p>
            <a:r>
              <a:rPr lang="en-GB" dirty="0">
                <a:solidFill>
                  <a:schemeClr val="accent1"/>
                </a:solidFill>
              </a:rPr>
              <a:t>UK Forestry Facts and Figures</a:t>
            </a:r>
          </a:p>
          <a:p>
            <a:pPr marL="342900" indent="-342900">
              <a:buFont typeface="Arial" panose="020B0604020202020204" pitchFamily="34" charset="0"/>
              <a:buChar char="•"/>
            </a:pPr>
            <a:r>
              <a:rPr lang="en-GB" u="sng" dirty="0">
                <a:solidFill>
                  <a:schemeClr val="accent4"/>
                </a:solidFill>
              </a:rPr>
              <a:t>www.</a:t>
            </a:r>
            <a:r>
              <a:rPr lang="en-GB" u="sng" dirty="0">
                <a:solidFill>
                  <a:schemeClr val="accent4"/>
                </a:solidFill>
                <a:hlinkClick r:id="rId6" action="ppaction://hlinksldjump"/>
              </a:rPr>
              <a:t>forestresearch</a:t>
            </a:r>
            <a:r>
              <a:rPr lang="en-GB" u="sng" dirty="0">
                <a:solidFill>
                  <a:schemeClr val="accent4"/>
                </a:solidFill>
              </a:rPr>
              <a:t>.gov.uk/tools-and-resources/statistics/forestry-statistics/</a:t>
            </a:r>
          </a:p>
          <a:p>
            <a:endParaRPr lang="en-GB" sz="1500" dirty="0"/>
          </a:p>
          <a:p>
            <a:r>
              <a:rPr lang="en-GB" dirty="0"/>
              <a:t>Woodland Trust</a:t>
            </a:r>
          </a:p>
          <a:p>
            <a:pPr marL="342900" indent="-342900">
              <a:buFont typeface="Arial" panose="020B0604020202020204" pitchFamily="34" charset="0"/>
              <a:buChar char="•"/>
            </a:pPr>
            <a:r>
              <a:rPr lang="en-GB" u="sng" dirty="0">
                <a:solidFill>
                  <a:schemeClr val="tx1"/>
                </a:solidFill>
                <a:hlinkClick r:id="rId7"/>
              </a:rPr>
              <a:t>www.woodlandtrust.org.uk/en/learning-kids/Pages/children.aspx</a:t>
            </a:r>
            <a:endParaRPr lang="en-GB" dirty="0">
              <a:solidFill>
                <a:schemeClr val="tx1"/>
              </a:solidFill>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489995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2A8E9-13ED-4074-BDB7-D7C37BC2B281}"/>
              </a:ext>
            </a:extLst>
          </p:cNvPr>
          <p:cNvSpPr>
            <a:spLocks noGrp="1"/>
          </p:cNvSpPr>
          <p:nvPr>
            <p:ph type="title"/>
          </p:nvPr>
        </p:nvSpPr>
        <p:spPr>
          <a:xfrm>
            <a:off x="323850" y="476249"/>
            <a:ext cx="6581775" cy="556643"/>
          </a:xfrm>
        </p:spPr>
        <p:txBody>
          <a:bodyPr/>
          <a:lstStyle/>
          <a:p>
            <a:r>
              <a:rPr lang="en-GB" dirty="0"/>
              <a:t>Varieties</a:t>
            </a:r>
          </a:p>
        </p:txBody>
      </p:sp>
      <p:sp>
        <p:nvSpPr>
          <p:cNvPr id="4" name="TextBox 3">
            <a:extLst>
              <a:ext uri="{FF2B5EF4-FFF2-40B4-BE49-F238E27FC236}">
                <a16:creationId xmlns:a16="http://schemas.microsoft.com/office/drawing/2014/main" id="{DC40B720-F54B-4EB1-A289-2BA5300F06E7}"/>
              </a:ext>
            </a:extLst>
          </p:cNvPr>
          <p:cNvSpPr txBox="1"/>
          <p:nvPr/>
        </p:nvSpPr>
        <p:spPr>
          <a:xfrm>
            <a:off x="323850" y="1700213"/>
            <a:ext cx="4248150" cy="1261884"/>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rgbClr val="0091A5"/>
                </a:solidFill>
              </a:rPr>
              <a:t>600 global species of oak</a:t>
            </a:r>
          </a:p>
          <a:p>
            <a:pPr marL="285750" indent="-285750">
              <a:buFont typeface="Arial" panose="020B0604020202020204" pitchFamily="34" charset="0"/>
              <a:buChar char="•"/>
            </a:pPr>
            <a:r>
              <a:rPr lang="en-GB" sz="2000" dirty="0">
                <a:solidFill>
                  <a:srgbClr val="0091A5"/>
                </a:solidFill>
              </a:rPr>
              <a:t>2 native species in Wales:</a:t>
            </a:r>
          </a:p>
          <a:p>
            <a:pPr marL="285750" indent="-285750">
              <a:buFont typeface="Arial" panose="020B0604020202020204" pitchFamily="34" charset="0"/>
              <a:buChar char="•"/>
            </a:pPr>
            <a:endParaRPr lang="en-GB" dirty="0"/>
          </a:p>
          <a:p>
            <a:pPr lvl="1"/>
            <a:endParaRPr lang="en-GB" i="1" dirty="0"/>
          </a:p>
        </p:txBody>
      </p:sp>
      <p:pic>
        <p:nvPicPr>
          <p:cNvPr id="10" name="Picture 9" descr="Image result for pedunculate acorn">
            <a:hlinkClick r:id="rId3"/>
            <a:extLst>
              <a:ext uri="{FF2B5EF4-FFF2-40B4-BE49-F238E27FC236}">
                <a16:creationId xmlns:a16="http://schemas.microsoft.com/office/drawing/2014/main" id="{55F96C38-E539-48B8-8BCF-348FF7E732D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2636838"/>
            <a:ext cx="3960118" cy="3188269"/>
          </a:xfrm>
          <a:prstGeom prst="rect">
            <a:avLst/>
          </a:prstGeom>
          <a:noFill/>
          <a:ln w="25400">
            <a:solidFill>
              <a:srgbClr val="009999"/>
            </a:solidFill>
          </a:ln>
        </p:spPr>
      </p:pic>
      <p:sp>
        <p:nvSpPr>
          <p:cNvPr id="11" name="Text Box 22">
            <a:extLst>
              <a:ext uri="{FF2B5EF4-FFF2-40B4-BE49-F238E27FC236}">
                <a16:creationId xmlns:a16="http://schemas.microsoft.com/office/drawing/2014/main" id="{230A64B7-97A1-41FD-A957-C2D81766BA22}"/>
              </a:ext>
            </a:extLst>
          </p:cNvPr>
          <p:cNvSpPr txBox="1"/>
          <p:nvPr/>
        </p:nvSpPr>
        <p:spPr>
          <a:xfrm>
            <a:off x="0" y="5893105"/>
            <a:ext cx="3959424" cy="686753"/>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lvl="1"/>
            <a:r>
              <a:rPr lang="en-GB" dirty="0"/>
              <a:t>Pedunculate or English oak: </a:t>
            </a:r>
            <a:r>
              <a:rPr lang="en-GB" i="1" dirty="0"/>
              <a:t>Quercus </a:t>
            </a:r>
            <a:r>
              <a:rPr lang="en-GB" i="1" dirty="0" err="1"/>
              <a:t>robur</a:t>
            </a:r>
            <a:endParaRPr lang="en-GB" i="1" dirty="0"/>
          </a:p>
        </p:txBody>
      </p:sp>
      <p:pic>
        <p:nvPicPr>
          <p:cNvPr id="12" name="Picture 11" descr="Image result for sessile oak acorns">
            <a:hlinkClick r:id="rId5"/>
            <a:extLst>
              <a:ext uri="{FF2B5EF4-FFF2-40B4-BE49-F238E27FC236}">
                <a16:creationId xmlns:a16="http://schemas.microsoft.com/office/drawing/2014/main" id="{9049E280-2097-4FB8-97CD-98FA8930DFF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636838"/>
            <a:ext cx="4034158" cy="3188270"/>
          </a:xfrm>
          <a:prstGeom prst="rect">
            <a:avLst/>
          </a:prstGeom>
          <a:noFill/>
          <a:ln w="25400">
            <a:solidFill>
              <a:srgbClr val="009999"/>
            </a:solidFill>
          </a:ln>
        </p:spPr>
      </p:pic>
      <p:sp>
        <p:nvSpPr>
          <p:cNvPr id="13" name="Text Box 34">
            <a:extLst>
              <a:ext uri="{FF2B5EF4-FFF2-40B4-BE49-F238E27FC236}">
                <a16:creationId xmlns:a16="http://schemas.microsoft.com/office/drawing/2014/main" id="{981D5498-C3CB-4506-AE05-13E1A1564F34}"/>
              </a:ext>
            </a:extLst>
          </p:cNvPr>
          <p:cNvSpPr txBox="1"/>
          <p:nvPr/>
        </p:nvSpPr>
        <p:spPr>
          <a:xfrm>
            <a:off x="4139952" y="5893105"/>
            <a:ext cx="3510303" cy="868627"/>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lvl="1"/>
            <a:r>
              <a:rPr lang="en-GB" dirty="0"/>
              <a:t>Sessile Oak: </a:t>
            </a:r>
            <a:r>
              <a:rPr lang="en-GB" i="1" dirty="0"/>
              <a:t>Quercus </a:t>
            </a:r>
            <a:r>
              <a:rPr lang="en-GB" i="1" dirty="0" err="1"/>
              <a:t>petraea</a:t>
            </a:r>
            <a:endParaRPr lang="en-GB" i="1" dirty="0"/>
          </a:p>
        </p:txBody>
      </p:sp>
    </p:spTree>
    <p:extLst>
      <p:ext uri="{BB962C8B-B14F-4D97-AF65-F5344CB8AC3E}">
        <p14:creationId xmlns:p14="http://schemas.microsoft.com/office/powerpoint/2010/main" val="1388167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Characteristics:</a:t>
            </a:r>
            <a:br>
              <a:rPr lang="en-GB" dirty="0"/>
            </a:br>
            <a:endParaRPr lang="en-GB" dirty="0"/>
          </a:p>
        </p:txBody>
      </p:sp>
      <p:sp>
        <p:nvSpPr>
          <p:cNvPr id="3" name="Content Placeholder 2"/>
          <p:cNvSpPr>
            <a:spLocks noGrp="1"/>
          </p:cNvSpPr>
          <p:nvPr>
            <p:ph idx="1"/>
          </p:nvPr>
        </p:nvSpPr>
        <p:spPr>
          <a:xfrm>
            <a:off x="323528" y="1340768"/>
            <a:ext cx="3384376" cy="5184576"/>
          </a:xfrm>
        </p:spPr>
        <p:txBody>
          <a:bodyPr/>
          <a:lstStyle/>
          <a:p>
            <a:r>
              <a:rPr lang="en-GB" sz="2000" dirty="0">
                <a:solidFill>
                  <a:schemeClr val="tx1"/>
                </a:solidFill>
              </a:rPr>
              <a:t>Both species are:</a:t>
            </a:r>
          </a:p>
          <a:p>
            <a:endParaRPr lang="en-GB" sz="2000" dirty="0"/>
          </a:p>
          <a:p>
            <a:pPr marL="342900" indent="-342900">
              <a:buFont typeface="Arial" panose="020B0604020202020204" pitchFamily="34" charset="0"/>
              <a:buChar char="•"/>
            </a:pPr>
            <a:r>
              <a:rPr lang="en-GB" sz="2000" dirty="0"/>
              <a:t>Deciduous trees (lose their leaves in autumn)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Slow growing</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Need to be in full sun to grow</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Dislike frost and exposure when young</a:t>
            </a:r>
          </a:p>
          <a:p>
            <a:endParaRPr lang="en-GB" sz="2000" dirty="0"/>
          </a:p>
          <a:p>
            <a:endParaRPr lang="en-GB" sz="2000" dirty="0"/>
          </a:p>
        </p:txBody>
      </p:sp>
      <p:pic>
        <p:nvPicPr>
          <p:cNvPr id="5" name="Picture 4">
            <a:extLst>
              <a:ext uri="{FF2B5EF4-FFF2-40B4-BE49-F238E27FC236}">
                <a16:creationId xmlns:a16="http://schemas.microsoft.com/office/drawing/2014/main" id="{66F27417-3F89-4DA2-96BD-180B777C52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7293" y="1989138"/>
            <a:ext cx="4992157" cy="3744118"/>
          </a:xfrm>
          <a:prstGeom prst="rect">
            <a:avLst/>
          </a:prstGeom>
          <a:ln>
            <a:solidFill>
              <a:schemeClr val="accent1"/>
            </a:solidFill>
          </a:ln>
        </p:spPr>
      </p:pic>
    </p:spTree>
    <p:extLst>
      <p:ext uri="{BB962C8B-B14F-4D97-AF65-F5344CB8AC3E}">
        <p14:creationId xmlns:p14="http://schemas.microsoft.com/office/powerpoint/2010/main" val="317254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D4B1F-68D6-4247-B150-4B4004AC7113}"/>
              </a:ext>
            </a:extLst>
          </p:cNvPr>
          <p:cNvSpPr>
            <a:spLocks noGrp="1"/>
          </p:cNvSpPr>
          <p:nvPr>
            <p:ph type="title"/>
          </p:nvPr>
        </p:nvSpPr>
        <p:spPr>
          <a:xfrm>
            <a:off x="323850" y="476250"/>
            <a:ext cx="6581775" cy="661422"/>
          </a:xfrm>
        </p:spPr>
        <p:txBody>
          <a:bodyPr/>
          <a:lstStyle/>
          <a:p>
            <a:r>
              <a:rPr lang="en-GB" dirty="0"/>
              <a:t>Characteristics:</a:t>
            </a:r>
          </a:p>
        </p:txBody>
      </p:sp>
      <p:pic>
        <p:nvPicPr>
          <p:cNvPr id="6" name="Content Placeholder 5">
            <a:extLst>
              <a:ext uri="{FF2B5EF4-FFF2-40B4-BE49-F238E27FC236}">
                <a16:creationId xmlns:a16="http://schemas.microsoft.com/office/drawing/2014/main" id="{7AD078DB-4D2C-4CB7-8139-FF236B44F63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44008" y="3616059"/>
            <a:ext cx="4243366" cy="2839961"/>
          </a:xfrm>
          <a:ln>
            <a:solidFill>
              <a:schemeClr val="accent1"/>
            </a:solidFill>
          </a:ln>
        </p:spPr>
      </p:pic>
      <p:pic>
        <p:nvPicPr>
          <p:cNvPr id="8" name="Picture 7">
            <a:extLst>
              <a:ext uri="{FF2B5EF4-FFF2-40B4-BE49-F238E27FC236}">
                <a16:creationId xmlns:a16="http://schemas.microsoft.com/office/drawing/2014/main" id="{23C78F90-E870-4343-8A3B-3CB1752FDE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616059"/>
            <a:ext cx="4243366" cy="2839961"/>
          </a:xfrm>
          <a:prstGeom prst="rect">
            <a:avLst/>
          </a:prstGeom>
          <a:ln>
            <a:solidFill>
              <a:schemeClr val="accent1"/>
            </a:solidFill>
          </a:ln>
        </p:spPr>
      </p:pic>
      <p:sp>
        <p:nvSpPr>
          <p:cNvPr id="9" name="TextBox 8">
            <a:extLst>
              <a:ext uri="{FF2B5EF4-FFF2-40B4-BE49-F238E27FC236}">
                <a16:creationId xmlns:a16="http://schemas.microsoft.com/office/drawing/2014/main" id="{E149F76D-85F6-4003-9BFA-03F8016CBAA1}"/>
              </a:ext>
            </a:extLst>
          </p:cNvPr>
          <p:cNvSpPr txBox="1"/>
          <p:nvPr/>
        </p:nvSpPr>
        <p:spPr>
          <a:xfrm>
            <a:off x="19107" y="1517299"/>
            <a:ext cx="6480398" cy="1785104"/>
          </a:xfrm>
          <a:prstGeom prst="rect">
            <a:avLst/>
          </a:prstGeom>
          <a:noFill/>
        </p:spPr>
        <p:txBody>
          <a:bodyPr wrap="square" rtlCol="0">
            <a:spAutoFit/>
          </a:bodyPr>
          <a:lstStyle/>
          <a:p>
            <a:pPr marL="342900" indent="-342900">
              <a:buFont typeface="Arial" panose="020B0604020202020204" pitchFamily="34" charset="0"/>
              <a:buChar char="•"/>
            </a:pPr>
            <a:r>
              <a:rPr lang="en-GB" sz="2000" b="1" dirty="0">
                <a:solidFill>
                  <a:srgbClr val="0091A5"/>
                </a:solidFill>
              </a:rPr>
              <a:t>Sturdy and tall</a:t>
            </a:r>
          </a:p>
          <a:p>
            <a:pPr marL="342900" indent="-342900">
              <a:buFont typeface="Arial" panose="020B0604020202020204" pitchFamily="34" charset="0"/>
              <a:buChar char="•"/>
            </a:pPr>
            <a:endParaRPr lang="en-GB" sz="1000" b="1" dirty="0">
              <a:solidFill>
                <a:srgbClr val="0091A5"/>
              </a:solidFill>
            </a:endParaRPr>
          </a:p>
          <a:p>
            <a:pPr marL="342900" indent="-342900">
              <a:buFont typeface="Arial" panose="020B0604020202020204" pitchFamily="34" charset="0"/>
              <a:buChar char="•"/>
            </a:pPr>
            <a:r>
              <a:rPr lang="en-GB" sz="2000" b="1" dirty="0">
                <a:solidFill>
                  <a:srgbClr val="0091A5"/>
                </a:solidFill>
              </a:rPr>
              <a:t>Domed crown</a:t>
            </a:r>
          </a:p>
          <a:p>
            <a:pPr marL="342900" indent="-342900">
              <a:buFont typeface="Arial" panose="020B0604020202020204" pitchFamily="34" charset="0"/>
              <a:buChar char="•"/>
            </a:pPr>
            <a:endParaRPr lang="en-GB" sz="1000" b="1" dirty="0">
              <a:solidFill>
                <a:srgbClr val="0091A5"/>
              </a:solidFill>
            </a:endParaRPr>
          </a:p>
          <a:p>
            <a:pPr marL="342900" indent="-342900">
              <a:buFont typeface="Arial" panose="020B0604020202020204" pitchFamily="34" charset="0"/>
              <a:buChar char="•"/>
            </a:pPr>
            <a:r>
              <a:rPr lang="en-GB" sz="2000" b="1" dirty="0">
                <a:solidFill>
                  <a:srgbClr val="0091A5"/>
                </a:solidFill>
              </a:rPr>
              <a:t>Height: 16 – 40 metres</a:t>
            </a:r>
          </a:p>
          <a:p>
            <a:pPr marL="342900" indent="-342900">
              <a:buFont typeface="Arial" panose="020B0604020202020204" pitchFamily="34" charset="0"/>
              <a:buChar char="•"/>
            </a:pPr>
            <a:endParaRPr lang="en-GB" sz="1000" b="1" dirty="0">
              <a:solidFill>
                <a:srgbClr val="0091A5"/>
              </a:solidFill>
            </a:endParaRPr>
          </a:p>
          <a:p>
            <a:pPr marL="342900" indent="-342900">
              <a:buFont typeface="Arial" panose="020B0604020202020204" pitchFamily="34" charset="0"/>
              <a:buChar char="•"/>
            </a:pPr>
            <a:r>
              <a:rPr lang="en-GB" sz="2000" b="1" dirty="0">
                <a:solidFill>
                  <a:srgbClr val="0091A5"/>
                </a:solidFill>
              </a:rPr>
              <a:t>Circumference: 2 – 12 metres</a:t>
            </a:r>
          </a:p>
        </p:txBody>
      </p:sp>
      <p:sp>
        <p:nvSpPr>
          <p:cNvPr id="7" name="TextBox 6">
            <a:extLst>
              <a:ext uri="{FF2B5EF4-FFF2-40B4-BE49-F238E27FC236}">
                <a16:creationId xmlns:a16="http://schemas.microsoft.com/office/drawing/2014/main" id="{CBF9CD76-3CB1-421E-98EF-995431ABCFDE}"/>
              </a:ext>
            </a:extLst>
          </p:cNvPr>
          <p:cNvSpPr txBox="1"/>
          <p:nvPr/>
        </p:nvSpPr>
        <p:spPr>
          <a:xfrm>
            <a:off x="4283969" y="1760595"/>
            <a:ext cx="4625434" cy="1477328"/>
          </a:xfrm>
          <a:prstGeom prst="rect">
            <a:avLst/>
          </a:prstGeom>
          <a:solidFill>
            <a:schemeClr val="accent1"/>
          </a:solidFill>
        </p:spPr>
        <p:txBody>
          <a:bodyPr wrap="square" rtlCol="0">
            <a:spAutoFit/>
          </a:bodyPr>
          <a:lstStyle/>
          <a:p>
            <a:r>
              <a:rPr lang="en-GB" b="1" dirty="0">
                <a:solidFill>
                  <a:schemeClr val="bg1"/>
                </a:solidFill>
              </a:rPr>
              <a:t>Video showing a year in the life of a pedunculate/English oak </a:t>
            </a:r>
          </a:p>
          <a:p>
            <a:endParaRPr lang="en-GB" b="1" dirty="0">
              <a:solidFill>
                <a:schemeClr val="bg1"/>
              </a:solidFill>
            </a:endParaRPr>
          </a:p>
          <a:p>
            <a:r>
              <a:rPr lang="en-GB" dirty="0">
                <a:solidFill>
                  <a:srgbClr val="82D2F0"/>
                </a:solidFill>
                <a:hlinkClick r:id="rId5"/>
              </a:rPr>
              <a:t>www.youtube.com/watch?v=zdKYWiVy9FY</a:t>
            </a:r>
            <a:endParaRPr lang="en-GB" dirty="0">
              <a:solidFill>
                <a:srgbClr val="82D2F0"/>
              </a:solidFill>
            </a:endParaRPr>
          </a:p>
          <a:p>
            <a:endParaRPr lang="en-GB" dirty="0"/>
          </a:p>
        </p:txBody>
      </p:sp>
    </p:spTree>
    <p:extLst>
      <p:ext uri="{BB962C8B-B14F-4D97-AF65-F5344CB8AC3E}">
        <p14:creationId xmlns:p14="http://schemas.microsoft.com/office/powerpoint/2010/main" val="11590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CDA6D-F4F7-4F58-B4FA-5151C1508FF3}"/>
              </a:ext>
            </a:extLst>
          </p:cNvPr>
          <p:cNvSpPr>
            <a:spLocks noGrp="1"/>
          </p:cNvSpPr>
          <p:nvPr>
            <p:ph type="title"/>
          </p:nvPr>
        </p:nvSpPr>
        <p:spPr>
          <a:xfrm>
            <a:off x="294481" y="404665"/>
            <a:ext cx="6581775" cy="707886"/>
          </a:xfrm>
        </p:spPr>
        <p:txBody>
          <a:bodyPr/>
          <a:lstStyle/>
          <a:p>
            <a:r>
              <a:rPr lang="en-GB" dirty="0"/>
              <a:t>Seed dispersal</a:t>
            </a:r>
          </a:p>
        </p:txBody>
      </p:sp>
      <p:pic>
        <p:nvPicPr>
          <p:cNvPr id="5" name="Content Placeholder 4">
            <a:extLst>
              <a:ext uri="{FF2B5EF4-FFF2-40B4-BE49-F238E27FC236}">
                <a16:creationId xmlns:a16="http://schemas.microsoft.com/office/drawing/2014/main" id="{4B20E10C-9585-44C1-AEDF-14709C655B7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4481" y="1125167"/>
            <a:ext cx="3240741" cy="2430555"/>
          </a:xfrm>
          <a:ln>
            <a:solidFill>
              <a:schemeClr val="accent1"/>
            </a:solidFill>
          </a:ln>
        </p:spPr>
      </p:pic>
      <p:sp>
        <p:nvSpPr>
          <p:cNvPr id="8" name="TextBox 7">
            <a:extLst>
              <a:ext uri="{FF2B5EF4-FFF2-40B4-BE49-F238E27FC236}">
                <a16:creationId xmlns:a16="http://schemas.microsoft.com/office/drawing/2014/main" id="{65B18CEF-685C-458F-86C0-C4BE019FFE47}"/>
              </a:ext>
            </a:extLst>
          </p:cNvPr>
          <p:cNvSpPr txBox="1"/>
          <p:nvPr/>
        </p:nvSpPr>
        <p:spPr>
          <a:xfrm>
            <a:off x="222151" y="3501431"/>
            <a:ext cx="3237786" cy="400110"/>
          </a:xfrm>
          <a:prstGeom prst="rect">
            <a:avLst/>
          </a:prstGeom>
          <a:noFill/>
        </p:spPr>
        <p:txBody>
          <a:bodyPr wrap="square" rtlCol="0">
            <a:spAutoFit/>
          </a:bodyPr>
          <a:lstStyle/>
          <a:p>
            <a:r>
              <a:rPr lang="en-GB" sz="2000" dirty="0"/>
              <a:t>Pedunculate</a:t>
            </a:r>
          </a:p>
        </p:txBody>
      </p:sp>
      <p:grpSp>
        <p:nvGrpSpPr>
          <p:cNvPr id="10" name="Group 9">
            <a:extLst>
              <a:ext uri="{FF2B5EF4-FFF2-40B4-BE49-F238E27FC236}">
                <a16:creationId xmlns:a16="http://schemas.microsoft.com/office/drawing/2014/main" id="{D7A8B537-ACA0-4F21-80AA-24E9A14F9AA1}"/>
              </a:ext>
            </a:extLst>
          </p:cNvPr>
          <p:cNvGrpSpPr/>
          <p:nvPr/>
        </p:nvGrpSpPr>
        <p:grpSpPr>
          <a:xfrm>
            <a:off x="294481" y="3861471"/>
            <a:ext cx="3240038" cy="2776374"/>
            <a:chOff x="323850" y="3933056"/>
            <a:chExt cx="3240038" cy="2776374"/>
          </a:xfrm>
        </p:grpSpPr>
        <p:pic>
          <p:nvPicPr>
            <p:cNvPr id="7" name="Picture 6">
              <a:extLst>
                <a:ext uri="{FF2B5EF4-FFF2-40B4-BE49-F238E27FC236}">
                  <a16:creationId xmlns:a16="http://schemas.microsoft.com/office/drawing/2014/main" id="{F6CEEA86-3E58-4CBC-BB2D-DD98BE8C30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102" y="3933056"/>
              <a:ext cx="3237786" cy="2428340"/>
            </a:xfrm>
            <a:prstGeom prst="rect">
              <a:avLst/>
            </a:prstGeom>
            <a:ln>
              <a:solidFill>
                <a:schemeClr val="accent1"/>
              </a:solidFill>
            </a:ln>
          </p:spPr>
        </p:pic>
        <p:sp>
          <p:nvSpPr>
            <p:cNvPr id="9" name="TextBox 8">
              <a:extLst>
                <a:ext uri="{FF2B5EF4-FFF2-40B4-BE49-F238E27FC236}">
                  <a16:creationId xmlns:a16="http://schemas.microsoft.com/office/drawing/2014/main" id="{51943440-3254-478A-831F-78110862A74D}"/>
                </a:ext>
              </a:extLst>
            </p:cNvPr>
            <p:cNvSpPr txBox="1"/>
            <p:nvPr/>
          </p:nvSpPr>
          <p:spPr>
            <a:xfrm>
              <a:off x="323850" y="6309320"/>
              <a:ext cx="3240038" cy="400110"/>
            </a:xfrm>
            <a:prstGeom prst="rect">
              <a:avLst/>
            </a:prstGeom>
            <a:noFill/>
          </p:spPr>
          <p:txBody>
            <a:bodyPr wrap="square" rtlCol="0">
              <a:spAutoFit/>
            </a:bodyPr>
            <a:lstStyle/>
            <a:p>
              <a:r>
                <a:rPr lang="en-GB" sz="2000" dirty="0"/>
                <a:t>Sessile</a:t>
              </a:r>
            </a:p>
          </p:txBody>
        </p:sp>
      </p:grpSp>
      <p:grpSp>
        <p:nvGrpSpPr>
          <p:cNvPr id="3" name="Group 2">
            <a:extLst>
              <a:ext uri="{FF2B5EF4-FFF2-40B4-BE49-F238E27FC236}">
                <a16:creationId xmlns:a16="http://schemas.microsoft.com/office/drawing/2014/main" id="{20B60A60-391C-4DE1-9A2B-C352033AF6EE}"/>
              </a:ext>
            </a:extLst>
          </p:cNvPr>
          <p:cNvGrpSpPr/>
          <p:nvPr/>
        </p:nvGrpSpPr>
        <p:grpSpPr>
          <a:xfrm>
            <a:off x="3847621" y="1836800"/>
            <a:ext cx="4949907" cy="3729371"/>
            <a:chOff x="4205886" y="1784764"/>
            <a:chExt cx="4949907" cy="3729371"/>
          </a:xfrm>
        </p:grpSpPr>
        <p:pic>
          <p:nvPicPr>
            <p:cNvPr id="12" name="Picture 11">
              <a:extLst>
                <a:ext uri="{FF2B5EF4-FFF2-40B4-BE49-F238E27FC236}">
                  <a16:creationId xmlns:a16="http://schemas.microsoft.com/office/drawing/2014/main" id="{AD400F28-D522-47D4-9AD1-75D960E9C7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5886" y="1784764"/>
              <a:ext cx="4572000" cy="3048000"/>
            </a:xfrm>
            <a:prstGeom prst="rect">
              <a:avLst/>
            </a:prstGeom>
            <a:ln>
              <a:solidFill>
                <a:schemeClr val="accent1"/>
              </a:solidFill>
            </a:ln>
          </p:spPr>
        </p:pic>
        <p:sp>
          <p:nvSpPr>
            <p:cNvPr id="13" name="TextBox 12">
              <a:extLst>
                <a:ext uri="{FF2B5EF4-FFF2-40B4-BE49-F238E27FC236}">
                  <a16:creationId xmlns:a16="http://schemas.microsoft.com/office/drawing/2014/main" id="{93643734-67AA-4513-82C0-62E2CC803E31}"/>
                </a:ext>
              </a:extLst>
            </p:cNvPr>
            <p:cNvSpPr txBox="1"/>
            <p:nvPr/>
          </p:nvSpPr>
          <p:spPr>
            <a:xfrm>
              <a:off x="4205886" y="4806249"/>
              <a:ext cx="4949907" cy="707886"/>
            </a:xfrm>
            <a:prstGeom prst="rect">
              <a:avLst/>
            </a:prstGeom>
            <a:noFill/>
          </p:spPr>
          <p:txBody>
            <a:bodyPr wrap="square" rtlCol="0">
              <a:spAutoFit/>
            </a:bodyPr>
            <a:lstStyle/>
            <a:p>
              <a:r>
                <a:rPr lang="en-GB" sz="2000" dirty="0"/>
                <a:t>Jay’s help to disperse acorns</a:t>
              </a:r>
            </a:p>
            <a:p>
              <a:endParaRPr lang="en-GB" sz="2000" dirty="0"/>
            </a:p>
          </p:txBody>
        </p:sp>
      </p:grpSp>
      <p:sp>
        <p:nvSpPr>
          <p:cNvPr id="15" name="TextBox 14">
            <a:extLst>
              <a:ext uri="{FF2B5EF4-FFF2-40B4-BE49-F238E27FC236}">
                <a16:creationId xmlns:a16="http://schemas.microsoft.com/office/drawing/2014/main" id="{F40E90E5-17BA-4565-AD48-8CD3E0A84FFB}"/>
              </a:ext>
            </a:extLst>
          </p:cNvPr>
          <p:cNvSpPr txBox="1"/>
          <p:nvPr/>
        </p:nvSpPr>
        <p:spPr>
          <a:xfrm>
            <a:off x="3609101" y="5393899"/>
            <a:ext cx="5426949" cy="1080000"/>
          </a:xfrm>
          <a:prstGeom prst="rect">
            <a:avLst/>
          </a:prstGeom>
          <a:solidFill>
            <a:schemeClr val="accent1"/>
          </a:solidFill>
        </p:spPr>
        <p:txBody>
          <a:bodyPr wrap="square" rtlCol="0">
            <a:spAutoFit/>
          </a:bodyPr>
          <a:lstStyle/>
          <a:p>
            <a:r>
              <a:rPr lang="en-GB" b="1" dirty="0">
                <a:solidFill>
                  <a:schemeClr val="bg1"/>
                </a:solidFill>
              </a:rPr>
              <a:t>Video of a jay collecting acorns: 2.13 minutes</a:t>
            </a:r>
          </a:p>
          <a:p>
            <a:endParaRPr lang="en-GB" b="1" dirty="0">
              <a:solidFill>
                <a:schemeClr val="bg1"/>
              </a:solidFill>
            </a:endParaRPr>
          </a:p>
          <a:p>
            <a:r>
              <a:rPr lang="en-GB" dirty="0">
                <a:solidFill>
                  <a:schemeClr val="accent1">
                    <a:lumMod val="20000"/>
                    <a:lumOff val="80000"/>
                  </a:schemeClr>
                </a:solidFill>
                <a:hlinkClick r:id="rId6" action="ppaction://hlinksldjump"/>
              </a:rPr>
              <a:t>https://www.youtube.com/watch?v=02m3OAYY2nU</a:t>
            </a:r>
            <a:endParaRPr lang="en-GB" dirty="0">
              <a:solidFill>
                <a:schemeClr val="accent1">
                  <a:lumMod val="20000"/>
                  <a:lumOff val="80000"/>
                </a:schemeClr>
              </a:solidFill>
            </a:endParaRPr>
          </a:p>
          <a:p>
            <a:endParaRPr lang="en-GB" dirty="0"/>
          </a:p>
          <a:p>
            <a:endParaRPr lang="en-GB" dirty="0"/>
          </a:p>
        </p:txBody>
      </p:sp>
    </p:spTree>
    <p:extLst>
      <p:ext uri="{BB962C8B-B14F-4D97-AF65-F5344CB8AC3E}">
        <p14:creationId xmlns:p14="http://schemas.microsoft.com/office/powerpoint/2010/main" val="424847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F1FB8-8FA2-46FA-8A12-34A97795FE89}"/>
              </a:ext>
            </a:extLst>
          </p:cNvPr>
          <p:cNvSpPr>
            <a:spLocks noGrp="1"/>
          </p:cNvSpPr>
          <p:nvPr>
            <p:ph type="title"/>
          </p:nvPr>
        </p:nvSpPr>
        <p:spPr>
          <a:xfrm>
            <a:off x="323850" y="476249"/>
            <a:ext cx="6581775" cy="720503"/>
          </a:xfrm>
        </p:spPr>
        <p:txBody>
          <a:bodyPr/>
          <a:lstStyle/>
          <a:p>
            <a:r>
              <a:rPr lang="en-GB" dirty="0"/>
              <a:t>Mast Years</a:t>
            </a:r>
          </a:p>
        </p:txBody>
      </p:sp>
      <p:pic>
        <p:nvPicPr>
          <p:cNvPr id="6" name="Content Placeholder 5">
            <a:extLst>
              <a:ext uri="{FF2B5EF4-FFF2-40B4-BE49-F238E27FC236}">
                <a16:creationId xmlns:a16="http://schemas.microsoft.com/office/drawing/2014/main" id="{369DD235-94FD-4F9A-AC83-0B804996E572}"/>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23850" y="1232594"/>
            <a:ext cx="4168775" cy="2772669"/>
          </a:xfrm>
          <a:ln>
            <a:solidFill>
              <a:schemeClr val="accent1"/>
            </a:solidFill>
          </a:ln>
        </p:spPr>
      </p:pic>
      <p:pic>
        <p:nvPicPr>
          <p:cNvPr id="8" name="Content Placeholder 7">
            <a:extLst>
              <a:ext uri="{FF2B5EF4-FFF2-40B4-BE49-F238E27FC236}">
                <a16:creationId xmlns:a16="http://schemas.microsoft.com/office/drawing/2014/main" id="{B49F36E8-C371-4D53-A403-40AF80D837E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915816" y="3416224"/>
            <a:ext cx="2448272" cy="3264362"/>
          </a:xfrm>
          <a:ln>
            <a:solidFill>
              <a:schemeClr val="accent1"/>
            </a:solidFill>
          </a:ln>
        </p:spPr>
      </p:pic>
      <p:sp>
        <p:nvSpPr>
          <p:cNvPr id="9" name="TextBox 8">
            <a:extLst>
              <a:ext uri="{FF2B5EF4-FFF2-40B4-BE49-F238E27FC236}">
                <a16:creationId xmlns:a16="http://schemas.microsoft.com/office/drawing/2014/main" id="{91178789-AA60-4CEE-A7C2-38B5B3650FE1}"/>
              </a:ext>
            </a:extLst>
          </p:cNvPr>
          <p:cNvSpPr txBox="1"/>
          <p:nvPr/>
        </p:nvSpPr>
        <p:spPr>
          <a:xfrm>
            <a:off x="5724128" y="2492896"/>
            <a:ext cx="2808312" cy="2154436"/>
          </a:xfrm>
          <a:prstGeom prst="rect">
            <a:avLst/>
          </a:prstGeom>
          <a:solidFill>
            <a:schemeClr val="accent1"/>
          </a:solidFill>
        </p:spPr>
        <p:txBody>
          <a:bodyPr wrap="square" rtlCol="0">
            <a:spAutoFit/>
          </a:bodyPr>
          <a:lstStyle/>
          <a:p>
            <a:r>
              <a:rPr lang="en-GB" sz="2000" b="1" dirty="0">
                <a:solidFill>
                  <a:schemeClr val="bg1"/>
                </a:solidFill>
              </a:rPr>
              <a:t>Video of an acorn germinating, filmed over 8 months - 1.26 minutes</a:t>
            </a:r>
          </a:p>
          <a:p>
            <a:endParaRPr lang="en-GB" dirty="0"/>
          </a:p>
          <a:p>
            <a:r>
              <a:rPr lang="en-GB" dirty="0">
                <a:hlinkClick r:id="rId5"/>
              </a:rPr>
              <a:t>https://www.youtube.com/watch?v=ijmMA9hlo00</a:t>
            </a:r>
            <a:endParaRPr lang="en-GB" dirty="0"/>
          </a:p>
        </p:txBody>
      </p:sp>
    </p:spTree>
    <p:extLst>
      <p:ext uri="{BB962C8B-B14F-4D97-AF65-F5344CB8AC3E}">
        <p14:creationId xmlns:p14="http://schemas.microsoft.com/office/powerpoint/2010/main" val="1563341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2DD6-42B7-4FE3-986C-6339D97E396E}"/>
              </a:ext>
            </a:extLst>
          </p:cNvPr>
          <p:cNvSpPr>
            <a:spLocks noGrp="1"/>
          </p:cNvSpPr>
          <p:nvPr>
            <p:ph type="title"/>
          </p:nvPr>
        </p:nvSpPr>
        <p:spPr>
          <a:xfrm>
            <a:off x="323850" y="476249"/>
            <a:ext cx="6581775" cy="646281"/>
          </a:xfrm>
        </p:spPr>
        <p:txBody>
          <a:bodyPr/>
          <a:lstStyle/>
          <a:p>
            <a:r>
              <a:rPr lang="en-GB" dirty="0"/>
              <a:t>Wildlife value</a:t>
            </a:r>
          </a:p>
        </p:txBody>
      </p:sp>
      <p:pic>
        <p:nvPicPr>
          <p:cNvPr id="6" name="Content Placeholder 5">
            <a:extLst>
              <a:ext uri="{FF2B5EF4-FFF2-40B4-BE49-F238E27FC236}">
                <a16:creationId xmlns:a16="http://schemas.microsoft.com/office/drawing/2014/main" id="{80960D12-37F4-4E16-AEFE-7A1AAD297FD5}"/>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187595" y="1267051"/>
            <a:ext cx="3746020" cy="2809516"/>
          </a:xfrm>
          <a:ln>
            <a:solidFill>
              <a:schemeClr val="accent1"/>
            </a:solidFill>
          </a:ln>
        </p:spPr>
      </p:pic>
      <p:pic>
        <p:nvPicPr>
          <p:cNvPr id="8" name="Content Placeholder 7">
            <a:extLst>
              <a:ext uri="{FF2B5EF4-FFF2-40B4-BE49-F238E27FC236}">
                <a16:creationId xmlns:a16="http://schemas.microsoft.com/office/drawing/2014/main" id="{AD5F4D3C-B0D7-45DF-86DA-00EE4AED1C65}"/>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23850" y="5013176"/>
            <a:ext cx="2520358" cy="1680239"/>
          </a:xfrm>
          <a:ln>
            <a:solidFill>
              <a:schemeClr val="accent1"/>
            </a:solidFill>
          </a:ln>
        </p:spPr>
      </p:pic>
      <p:pic>
        <p:nvPicPr>
          <p:cNvPr id="10" name="Picture 9">
            <a:extLst>
              <a:ext uri="{FF2B5EF4-FFF2-40B4-BE49-F238E27FC236}">
                <a16:creationId xmlns:a16="http://schemas.microsoft.com/office/drawing/2014/main" id="{7A29D010-0844-496F-B195-4227C7E496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065" y="3212976"/>
            <a:ext cx="2544744" cy="1696496"/>
          </a:xfrm>
          <a:prstGeom prst="rect">
            <a:avLst/>
          </a:prstGeom>
          <a:ln>
            <a:solidFill>
              <a:schemeClr val="accent1"/>
            </a:solidFill>
          </a:ln>
        </p:spPr>
      </p:pic>
      <p:pic>
        <p:nvPicPr>
          <p:cNvPr id="12" name="Picture 11">
            <a:extLst>
              <a:ext uri="{FF2B5EF4-FFF2-40B4-BE49-F238E27FC236}">
                <a16:creationId xmlns:a16="http://schemas.microsoft.com/office/drawing/2014/main" id="{BEC0FF0C-B77C-4734-835A-22867936D2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450" y="1423783"/>
            <a:ext cx="2520358" cy="1685489"/>
          </a:xfrm>
          <a:prstGeom prst="rect">
            <a:avLst/>
          </a:prstGeom>
          <a:ln>
            <a:solidFill>
              <a:schemeClr val="accent1"/>
            </a:solidFill>
          </a:ln>
        </p:spPr>
      </p:pic>
      <p:pic>
        <p:nvPicPr>
          <p:cNvPr id="14" name="Picture 13">
            <a:extLst>
              <a:ext uri="{FF2B5EF4-FFF2-40B4-BE49-F238E27FC236}">
                <a16:creationId xmlns:a16="http://schemas.microsoft.com/office/drawing/2014/main" id="{B07E3C59-9C6A-4194-BB8B-E8F0CE8AB5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4114" y="4221088"/>
            <a:ext cx="3749501" cy="2472327"/>
          </a:xfrm>
          <a:prstGeom prst="rect">
            <a:avLst/>
          </a:prstGeom>
          <a:ln>
            <a:solidFill>
              <a:schemeClr val="accent1"/>
            </a:solidFill>
          </a:ln>
        </p:spPr>
      </p:pic>
    </p:spTree>
    <p:extLst>
      <p:ext uri="{BB962C8B-B14F-4D97-AF65-F5344CB8AC3E}">
        <p14:creationId xmlns:p14="http://schemas.microsoft.com/office/powerpoint/2010/main" val="49786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FD90-D447-4487-86F4-E3C7434419D6}"/>
              </a:ext>
            </a:extLst>
          </p:cNvPr>
          <p:cNvSpPr>
            <a:spLocks noGrp="1"/>
          </p:cNvSpPr>
          <p:nvPr>
            <p:ph type="title"/>
          </p:nvPr>
        </p:nvSpPr>
        <p:spPr>
          <a:xfrm>
            <a:off x="323850" y="476249"/>
            <a:ext cx="6581775" cy="504479"/>
          </a:xfrm>
        </p:spPr>
        <p:txBody>
          <a:bodyPr/>
          <a:lstStyle/>
          <a:p>
            <a:r>
              <a:rPr lang="en-GB" dirty="0"/>
              <a:t>The Oak in Folklore</a:t>
            </a:r>
          </a:p>
        </p:txBody>
      </p:sp>
      <p:pic>
        <p:nvPicPr>
          <p:cNvPr id="9" name="Content Placeholder 8">
            <a:extLst>
              <a:ext uri="{FF2B5EF4-FFF2-40B4-BE49-F238E27FC236}">
                <a16:creationId xmlns:a16="http://schemas.microsoft.com/office/drawing/2014/main" id="{AC178291-0443-41BA-8C68-CFB127C0E34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71806" y="1484313"/>
            <a:ext cx="3552122" cy="2368081"/>
          </a:xfrm>
          <a:ln>
            <a:solidFill>
              <a:srgbClr val="0091A5"/>
            </a:solidFill>
          </a:ln>
        </p:spPr>
      </p:pic>
      <p:pic>
        <p:nvPicPr>
          <p:cNvPr id="11" name="Content Placeholder 10">
            <a:extLst>
              <a:ext uri="{FF2B5EF4-FFF2-40B4-BE49-F238E27FC236}">
                <a16:creationId xmlns:a16="http://schemas.microsoft.com/office/drawing/2014/main" id="{7544BE2C-A8FE-4076-A27B-410AAB0C88C0}"/>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71806" y="4149080"/>
            <a:ext cx="3552122" cy="1776061"/>
          </a:xfrm>
          <a:ln>
            <a:solidFill>
              <a:srgbClr val="0091A5"/>
            </a:solidFill>
          </a:ln>
        </p:spPr>
      </p:pic>
      <p:pic>
        <p:nvPicPr>
          <p:cNvPr id="13" name="Picture 12">
            <a:extLst>
              <a:ext uri="{FF2B5EF4-FFF2-40B4-BE49-F238E27FC236}">
                <a16:creationId xmlns:a16="http://schemas.microsoft.com/office/drawing/2014/main" id="{D662E1BF-288B-4B37-AB55-BF7E02FEF3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7877" y="2573087"/>
            <a:ext cx="4534317" cy="2952030"/>
          </a:xfrm>
          <a:prstGeom prst="rect">
            <a:avLst/>
          </a:prstGeom>
          <a:ln>
            <a:solidFill>
              <a:srgbClr val="0091A5"/>
            </a:solidFill>
          </a:ln>
        </p:spPr>
      </p:pic>
    </p:spTree>
    <p:extLst>
      <p:ext uri="{BB962C8B-B14F-4D97-AF65-F5344CB8AC3E}">
        <p14:creationId xmlns:p14="http://schemas.microsoft.com/office/powerpoint/2010/main" val="377088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611B9-9090-4DEC-8EE4-30D63ECB9152}"/>
              </a:ext>
            </a:extLst>
          </p:cNvPr>
          <p:cNvSpPr>
            <a:spLocks noGrp="1"/>
          </p:cNvSpPr>
          <p:nvPr>
            <p:ph type="title"/>
          </p:nvPr>
        </p:nvSpPr>
        <p:spPr>
          <a:xfrm>
            <a:off x="323850" y="476249"/>
            <a:ext cx="6581775" cy="432471"/>
          </a:xfrm>
        </p:spPr>
        <p:txBody>
          <a:bodyPr/>
          <a:lstStyle/>
          <a:p>
            <a:r>
              <a:rPr lang="en-GB" dirty="0"/>
              <a:t>Uses of an oak tree</a:t>
            </a:r>
          </a:p>
        </p:txBody>
      </p:sp>
      <p:pic>
        <p:nvPicPr>
          <p:cNvPr id="6" name="Content Placeholder 5">
            <a:extLst>
              <a:ext uri="{FF2B5EF4-FFF2-40B4-BE49-F238E27FC236}">
                <a16:creationId xmlns:a16="http://schemas.microsoft.com/office/drawing/2014/main" id="{50E4F672-A6A6-4628-9208-859A46E85BB6}"/>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37108" y="4249834"/>
            <a:ext cx="2564014" cy="1679848"/>
          </a:xfrm>
          <a:ln>
            <a:solidFill>
              <a:schemeClr val="accent1"/>
            </a:solidFill>
          </a:ln>
        </p:spPr>
      </p:pic>
      <p:pic>
        <p:nvPicPr>
          <p:cNvPr id="12" name="Picture 11">
            <a:extLst>
              <a:ext uri="{FF2B5EF4-FFF2-40B4-BE49-F238E27FC236}">
                <a16:creationId xmlns:a16="http://schemas.microsoft.com/office/drawing/2014/main" id="{210842EC-4D0F-41B5-9929-0491A69265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700" y="4249834"/>
            <a:ext cx="2519772" cy="1679848"/>
          </a:xfrm>
          <a:prstGeom prst="rect">
            <a:avLst/>
          </a:prstGeom>
          <a:ln>
            <a:solidFill>
              <a:schemeClr val="accent1"/>
            </a:solidFill>
          </a:ln>
        </p:spPr>
      </p:pic>
      <p:pic>
        <p:nvPicPr>
          <p:cNvPr id="14" name="Picture 13">
            <a:extLst>
              <a:ext uri="{FF2B5EF4-FFF2-40B4-BE49-F238E27FC236}">
                <a16:creationId xmlns:a16="http://schemas.microsoft.com/office/drawing/2014/main" id="{2F2AC306-D58D-4C2E-8907-64A5C7EEE0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004" y="1087190"/>
            <a:ext cx="2001133" cy="2984174"/>
          </a:xfrm>
          <a:prstGeom prst="rect">
            <a:avLst/>
          </a:prstGeom>
          <a:ln>
            <a:solidFill>
              <a:schemeClr val="accent1"/>
            </a:solidFill>
          </a:ln>
        </p:spPr>
      </p:pic>
      <p:pic>
        <p:nvPicPr>
          <p:cNvPr id="22" name="Content Placeholder 21">
            <a:extLst>
              <a:ext uri="{FF2B5EF4-FFF2-40B4-BE49-F238E27FC236}">
                <a16:creationId xmlns:a16="http://schemas.microsoft.com/office/drawing/2014/main" id="{BB8779B0-0EA4-4F73-A8E6-06937589B931}"/>
              </a:ext>
            </a:extLst>
          </p:cNvPr>
          <p:cNvPicPr>
            <a:picLocks noGrp="1" noChangeAspect="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3037670" y="2708920"/>
            <a:ext cx="2038386" cy="1358924"/>
          </a:xfrm>
          <a:ln>
            <a:solidFill>
              <a:srgbClr val="0091A5"/>
            </a:solidFill>
          </a:ln>
        </p:spPr>
      </p:pic>
      <p:pic>
        <p:nvPicPr>
          <p:cNvPr id="24" name="Picture 23">
            <a:extLst>
              <a:ext uri="{FF2B5EF4-FFF2-40B4-BE49-F238E27FC236}">
                <a16:creationId xmlns:a16="http://schemas.microsoft.com/office/drawing/2014/main" id="{CCE2F43B-CB8A-4A27-BC34-9073FF051F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1025" y="4221088"/>
            <a:ext cx="2519772" cy="1694390"/>
          </a:xfrm>
          <a:prstGeom prst="rect">
            <a:avLst/>
          </a:prstGeom>
          <a:ln>
            <a:solidFill>
              <a:srgbClr val="0091A5"/>
            </a:solidFill>
          </a:ln>
        </p:spPr>
      </p:pic>
      <p:sp>
        <p:nvSpPr>
          <p:cNvPr id="25" name="TextBox 24">
            <a:extLst>
              <a:ext uri="{FF2B5EF4-FFF2-40B4-BE49-F238E27FC236}">
                <a16:creationId xmlns:a16="http://schemas.microsoft.com/office/drawing/2014/main" id="{224044EA-9177-43AE-8811-804A9B983D68}"/>
              </a:ext>
            </a:extLst>
          </p:cNvPr>
          <p:cNvSpPr txBox="1"/>
          <p:nvPr/>
        </p:nvSpPr>
        <p:spPr>
          <a:xfrm>
            <a:off x="323849" y="6108152"/>
            <a:ext cx="8514323" cy="646331"/>
          </a:xfrm>
          <a:prstGeom prst="rect">
            <a:avLst/>
          </a:prstGeom>
          <a:solidFill>
            <a:srgbClr val="0091A5"/>
          </a:solidFill>
        </p:spPr>
        <p:txBody>
          <a:bodyPr wrap="square" rtlCol="0">
            <a:spAutoFit/>
          </a:bodyPr>
          <a:lstStyle/>
          <a:p>
            <a:r>
              <a:rPr lang="en-GB" dirty="0">
                <a:solidFill>
                  <a:schemeClr val="bg1"/>
                </a:solidFill>
              </a:rPr>
              <a:t>Watch an oak tree being processed at a sawmill 8.57mins: </a:t>
            </a:r>
          </a:p>
          <a:p>
            <a:r>
              <a:rPr lang="en-GB" dirty="0">
                <a:solidFill>
                  <a:schemeClr val="accent4"/>
                </a:solidFill>
                <a:hlinkClick r:id="rId8"/>
              </a:rPr>
              <a:t>www.youtube.com/watch?v=yigFtAuUPDE&amp;t=40s</a:t>
            </a:r>
            <a:endParaRPr lang="en-GB" dirty="0">
              <a:solidFill>
                <a:schemeClr val="accent4"/>
              </a:solidFill>
            </a:endParaRPr>
          </a:p>
        </p:txBody>
      </p:sp>
      <p:pic>
        <p:nvPicPr>
          <p:cNvPr id="4" name="Picture 3">
            <a:extLst>
              <a:ext uri="{FF2B5EF4-FFF2-40B4-BE49-F238E27FC236}">
                <a16:creationId xmlns:a16="http://schemas.microsoft.com/office/drawing/2014/main" id="{8669CF31-6EB6-4D43-BE1F-2127A11B16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5724128" y="1827661"/>
            <a:ext cx="3096344" cy="2249411"/>
          </a:xfrm>
          <a:prstGeom prst="rect">
            <a:avLst/>
          </a:prstGeom>
          <a:ln>
            <a:solidFill>
              <a:schemeClr val="accent1"/>
            </a:solidFill>
          </a:ln>
        </p:spPr>
      </p:pic>
      <p:pic>
        <p:nvPicPr>
          <p:cNvPr id="7" name="Picture 6">
            <a:extLst>
              <a:ext uri="{FF2B5EF4-FFF2-40B4-BE49-F238E27FC236}">
                <a16:creationId xmlns:a16="http://schemas.microsoft.com/office/drawing/2014/main" id="{7E3F2074-C8B6-49D9-A278-FB66C242E10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37670" y="1084071"/>
            <a:ext cx="2038386" cy="1480833"/>
          </a:xfrm>
          <a:prstGeom prst="rect">
            <a:avLst/>
          </a:prstGeom>
          <a:ln>
            <a:solidFill>
              <a:schemeClr val="accent1"/>
            </a:solidFill>
          </a:ln>
        </p:spPr>
      </p:pic>
    </p:spTree>
    <p:extLst>
      <p:ext uri="{BB962C8B-B14F-4D97-AF65-F5344CB8AC3E}">
        <p14:creationId xmlns:p14="http://schemas.microsoft.com/office/powerpoint/2010/main" val="300039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NRW PPT 2010 Final">
  <a:themeElements>
    <a:clrScheme name="NRW colours">
      <a:dk1>
        <a:sysClr val="windowText" lastClr="000000"/>
      </a:dk1>
      <a:lt1>
        <a:sysClr val="window" lastClr="FFFFFF"/>
      </a:lt1>
      <a:dk2>
        <a:srgbClr val="3C3C41"/>
      </a:dk2>
      <a:lt2>
        <a:srgbClr val="FFFFFF"/>
      </a:lt2>
      <a:accent1>
        <a:srgbClr val="0091A5"/>
      </a:accent1>
      <a:accent2>
        <a:srgbClr val="2D962D"/>
      </a:accent2>
      <a:accent3>
        <a:srgbClr val="005541"/>
      </a:accent3>
      <a:accent4>
        <a:srgbClr val="82D2F0"/>
      </a:accent4>
      <a:accent5>
        <a:srgbClr val="3C3C41"/>
      </a:accent5>
      <a:accent6>
        <a:srgbClr val="95959D"/>
      </a:accent6>
      <a:hlink>
        <a:srgbClr val="82D2F0"/>
      </a:hlink>
      <a:folHlink>
        <a:srgbClr val="95959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wr / Water">
      <a:srgbClr val="0091A5"/>
    </a:custClr>
    <a:custClr name="Awyr / Air">
      <a:srgbClr val="82D2F0"/>
    </a:custClr>
    <a:custClr name="Bywyd gwyllt / Wildlife">
      <a:srgbClr val="2D962D"/>
    </a:custClr>
    <a:custClr name="Tir / Land">
      <a:srgbClr val="005541"/>
    </a:custClr>
    <a:custClr name="Llwyd / grey">
      <a:srgbClr val="3C3C41"/>
    </a:custClr>
  </a:custClrLst>
  <a:extLst>
    <a:ext uri="{05A4C25C-085E-4340-85A3-A5531E510DB2}">
      <thm15:themeFamily xmlns:thm15="http://schemas.microsoft.com/office/thememl/2012/main" name="PowerPoint English 2010.potx [Last saved by user]" id="{29C6F97D-034A-4B64-B438-08271F2DE0E1}" vid="{17006DBD-E933-4CE6-9732-AC257D4C01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NRW Word Document" ma:contentTypeID="0x01010067EB80C5FE939D4A9B3D8BA62129B7F5010054DC9375AAE37A49A3F656BAF1C9D237" ma:contentTypeVersion="64" ma:contentTypeDescription="" ma:contentTypeScope="" ma:versionID="7a99a7cef2f65bd07b3b14e530ee4802">
  <xsd:schema xmlns:xsd="http://www.w3.org/2001/XMLSchema" xmlns:xs="http://www.w3.org/2001/XMLSchema" xmlns:p="http://schemas.microsoft.com/office/2006/metadata/properties" xmlns:ns2="9be56660-2c31-41ef-bc00-23e72f632f2a" targetNamespace="http://schemas.microsoft.com/office/2006/metadata/properties" ma:root="true" ma:fieldsID="787d2c663290cb73b343b35e1ed78485" ns2:_="">
    <xsd:import namespace="9be56660-2c31-41ef-bc00-23e72f632f2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56660-2c31-41ef-bc00-23e72f632f2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9be56660-2c31-41ef-bc00-23e72f632f2a">ACCE-1952201413-606</_dlc_DocId>
    <_dlc_DocIdUrl xmlns="9be56660-2c31-41ef-bc00-23e72f632f2a">
      <Url>https://cyfoethnaturiolcymru.sharepoint.com/teams/are/esd/twe/_layouts/15/DocIdRedir.aspx?ID=ACCE-1952201413-606</Url>
      <Description>ACCE-1952201413-606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48B140-5CA6-44B1-B95E-8158E9000B4F}">
  <ds:schemaRefs>
    <ds:schemaRef ds:uri="http://schemas.microsoft.com/sharepoint/events"/>
  </ds:schemaRefs>
</ds:datastoreItem>
</file>

<file path=customXml/itemProps2.xml><?xml version="1.0" encoding="utf-8"?>
<ds:datastoreItem xmlns:ds="http://schemas.openxmlformats.org/officeDocument/2006/customXml" ds:itemID="{8984B6D2-7584-41B2-840C-44B2809035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56660-2c31-41ef-bc00-23e72f632f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63021D-F80B-4F53-AE58-2DDF0C179AEB}">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terms/"/>
    <ds:schemaRef ds:uri="http://purl.org/dc/dcmitype/"/>
    <ds:schemaRef ds:uri="9be56660-2c31-41ef-bc00-23e72f632f2a"/>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A8A20901-2C88-46D4-802F-207043020B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English 2010</Template>
  <TotalTime>642</TotalTime>
  <Words>1238</Words>
  <Application>Microsoft Office PowerPoint</Application>
  <PresentationFormat>On-screen Show (4:3)</PresentationFormat>
  <Paragraphs>214</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NRW PPT 2010 Final</vt:lpstr>
      <vt:lpstr>  Focus on Oak     </vt:lpstr>
      <vt:lpstr>Varieties</vt:lpstr>
      <vt:lpstr>Characteristics: </vt:lpstr>
      <vt:lpstr>Characteristics:</vt:lpstr>
      <vt:lpstr>Seed dispersal</vt:lpstr>
      <vt:lpstr>Mast Years</vt:lpstr>
      <vt:lpstr>Wildlife value</vt:lpstr>
      <vt:lpstr>The Oak in Folklore</vt:lpstr>
      <vt:lpstr>Uses of an oak tree</vt:lpstr>
      <vt:lpstr>Pests and diseases in Oak</vt:lpstr>
      <vt:lpstr>Pests and diseases in Oak</vt:lpstr>
      <vt:lpstr>Keep it clean</vt:lpstr>
      <vt:lpstr>For further information:</vt:lpstr>
    </vt:vector>
  </TitlesOfParts>
  <Company>Forestry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slide</dc:title>
  <dc:creator>Hughes, Ffion</dc:creator>
  <cp:lastModifiedBy>Evans, Alison</cp:lastModifiedBy>
  <cp:revision>49</cp:revision>
  <cp:lastPrinted>2013-11-04T14:44:29Z</cp:lastPrinted>
  <dcterms:created xsi:type="dcterms:W3CDTF">2017-09-27T11:04:45Z</dcterms:created>
  <dcterms:modified xsi:type="dcterms:W3CDTF">2018-09-10T14:09:08Z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0x01010067EB80C5FE939D4A9B3D8BA62129B7F5010054DC9375AAE37A49A3F656BAF1C9D237</vt:lpwstr>
  </property>
  <property fmtid="{D5CDD505-2E9C-101B-9397-08002B2CF9AE}" pid="3" name="_dlc_DocIdItemGuid">
    <vt:lpwstr>5c7773e1-6487-428c-b165-da8844a35898</vt:lpwstr>
  </property>
</Properties>
</file>